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87" r:id="rId5"/>
    <p:sldId id="284" r:id="rId6"/>
    <p:sldId id="285" r:id="rId7"/>
    <p:sldId id="286" r:id="rId8"/>
    <p:sldId id="288" r:id="rId9"/>
    <p:sldId id="289" r:id="rId10"/>
    <p:sldId id="290" r:id="rId11"/>
    <p:sldId id="292" r:id="rId12"/>
    <p:sldId id="291" r:id="rId13"/>
    <p:sldId id="279" r:id="rId14"/>
    <p:sldId id="280" r:id="rId15"/>
    <p:sldId id="281" r:id="rId16"/>
    <p:sldId id="282" r:id="rId17"/>
    <p:sldId id="268" r:id="rId18"/>
    <p:sldId id="293" r:id="rId19"/>
    <p:sldId id="270" r:id="rId20"/>
    <p:sldId id="269" r:id="rId21"/>
    <p:sldId id="283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548235"/>
    <a:srgbClr val="FFFFFF"/>
    <a:srgbClr val="FF0066"/>
    <a:srgbClr val="14969F"/>
    <a:srgbClr val="CCA633"/>
    <a:srgbClr val="3D9BAA"/>
    <a:srgbClr val="0D8295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088" autoAdjust="0"/>
  </p:normalViewPr>
  <p:slideViewPr>
    <p:cSldViewPr snapToGrid="0">
      <p:cViewPr varScale="1">
        <p:scale>
          <a:sx n="63" d="100"/>
          <a:sy n="63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06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7E0F83-1ACE-4E32-B4E7-CA7D3A32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B6F3E-833D-4542-A24E-35A45FB57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E6F1A-AF98-4100-978C-D1416261F040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11F19-078C-4472-97EA-74F84C678B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96C37-6EEB-40D6-ADE0-308F13EC858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70B319-8139-448D-B8BA-E5100431A85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4516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F1C3E2-9413-450D-8789-96C70DF17C7C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604D6-20FF-4726-BE69-06FB6819CF6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4952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bus.com/newsroom/press-releases/en/2018/06/Airbus-to-provide-an-end-to-end-Geo-Information-System-to-Thailand.html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Q-learning#Deep_Q-learn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 retrieved from: </a:t>
            </a:r>
            <a:r>
              <a:rPr lang="en-CA" dirty="0">
                <a:hlinkClick r:id="rId3"/>
              </a:rPr>
              <a:t>https://www.airbus.com/newsroom/press-releases/en/2018/06/Airbus-to-provide-an-end-to-end-Geo-Information-System-to-Thailand.html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604D6-20FF-4726-BE69-06FB6819CF6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7372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604D6-20FF-4726-BE69-06FB6819CF6E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8186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604D6-20FF-4726-BE69-06FB6819CF6E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20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Images retrieved from: </a:t>
            </a:r>
            <a:r>
              <a:rPr lang="en-CA" dirty="0">
                <a:hlinkClick r:id="rId3"/>
              </a:rPr>
              <a:t>https://en.wikipedia.org/wiki/Q-learning#Deep_Q-learning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604D6-20FF-4726-BE69-06FB6819CF6E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72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 retrieved from: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604D6-20FF-4726-BE69-06FB6819CF6E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831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604D6-20FF-4726-BE69-06FB6819CF6E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7349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Video retrieved from: https://www.youtube.com/watch?v=ambXDKFZhN8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604D6-20FF-4726-BE69-06FB6819CF6E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99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95259-1FCA-4B9F-ACEC-1742CE0EB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3C441-F593-45FF-A43A-DF66C9321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E5BAF-9FB9-4B5F-98EE-07EC56EB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513F-C787-4A06-AB54-FEE2B7F5E5DB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5E04D-2E13-4059-B498-ADB74C9D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8CA52-DEA8-4CC1-8810-74CDE98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7245-908F-4D2F-92FB-A9913534CF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147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15D28-53CB-4C99-8F37-9B51CD69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4EC108-E5D8-411E-B63D-42406AB90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8E35B-156F-4C82-A48E-FC8E2EB4C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513F-C787-4A06-AB54-FEE2B7F5E5DB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64713-A76F-4802-B261-CB1B9FC01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48C78-8EEF-45E9-A671-D93885D16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7245-908F-4D2F-92FB-A9913534CF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902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6926CC-7893-440F-ADA0-DA8F9A35D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0DBA6F-D58D-4247-9C03-1089502A70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F4096-0263-44A8-A373-88BDE89F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513F-C787-4A06-AB54-FEE2B7F5E5DB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01E2C-865C-4344-B3D4-E7710AB4E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B205D-1FBF-4668-8CE5-158B29CD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7245-908F-4D2F-92FB-A9913534CF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2278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7522-5420-46D5-927D-49B6EEB9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2F622-807D-4B0C-882B-2E5AD8B0C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BE019-6565-4471-9C16-122CAA9D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513F-C787-4A06-AB54-FEE2B7F5E5DB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832C5-B798-40CA-A011-7B26F93F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D6E8A-AE90-4FD0-AD62-A4F16C5E5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7245-908F-4D2F-92FB-A9913534CF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9523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0BBD-5585-45BA-9186-7D5F6781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E5E02-EC06-443A-95C3-8180608EE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CFE5E-7EA7-4192-9566-F807055F2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513F-C787-4A06-AB54-FEE2B7F5E5DB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B5134-9D07-41E3-9940-6E3A9B90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DE474-B03A-4E60-924F-AABB7FA9B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7245-908F-4D2F-92FB-A9913534CF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066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1BB3-E67B-4683-AC75-70C93CF20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01C7-E998-45E6-874C-8DAD008E9D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5CFC0-CFA7-457A-A4B0-2E791D826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3C9D49-4BD3-4CE9-BDB6-5613875A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513F-C787-4A06-AB54-FEE2B7F5E5DB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044E85-AD8F-4161-9171-08972367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D31DB-3FA2-42B5-978E-2A25FCC1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7245-908F-4D2F-92FB-A9913534CF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7500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71147-46F0-42D4-BE51-8AF076EC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5BC41-7A6F-42AA-B9EC-94C3A69FF6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5EDDC-8E63-435B-B2C6-33CCB8D38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90590-C200-43AC-B8D6-CC652D0BB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5478C-7A4B-4B98-92D5-342CD207B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3DF06-4703-4327-9FBD-BAF6774C1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513F-C787-4A06-AB54-FEE2B7F5E5DB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8CB4F-CFFF-4652-9485-C6B433ADF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19764-0E91-4173-AD1B-7A026026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7245-908F-4D2F-92FB-A9913534CF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782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675A-2A8C-4CEF-9BB7-07B0B1FF9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A1DFE2-37BA-48B4-AE06-259D45B3A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513F-C787-4A06-AB54-FEE2B7F5E5DB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776A1-2431-42A9-98B2-DD1A5130B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C7558-4577-4FA9-9D9E-49F5A45B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7245-908F-4D2F-92FB-A9913534CF06}" type="slidenum">
              <a:rPr lang="en-CA" smtClean="0"/>
              <a:t>‹#›</a:t>
            </a:fld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63C8A3-68AA-4D0A-BED7-12FB3EAA3977}"/>
              </a:ext>
            </a:extLst>
          </p:cNvPr>
          <p:cNvCxnSpPr>
            <a:cxnSpLocks/>
          </p:cNvCxnSpPr>
          <p:nvPr userDrawn="1"/>
        </p:nvCxnSpPr>
        <p:spPr>
          <a:xfrm>
            <a:off x="720000" y="1377387"/>
            <a:ext cx="54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36995C-D4F6-47F8-9C2E-AB7365A618D7}"/>
              </a:ext>
            </a:extLst>
          </p:cNvPr>
          <p:cNvCxnSpPr>
            <a:cxnSpLocks/>
          </p:cNvCxnSpPr>
          <p:nvPr userDrawn="1"/>
        </p:nvCxnSpPr>
        <p:spPr>
          <a:xfrm>
            <a:off x="720000" y="646725"/>
            <a:ext cx="54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92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FCB3BB-E882-49ED-A002-9D460F9E6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513F-C787-4A06-AB54-FEE2B7F5E5DB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114076-FBF6-4448-8134-AFB587C87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6F6AF-4CAF-4E64-B40A-C40DBDA2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7245-908F-4D2F-92FB-A9913534CF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90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A64B9-E86B-4D4E-A6F6-96894638D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654D4-C604-4D2A-A330-4DB9C8F5F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A79DC-2287-423D-861D-D6D233055E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992AF-2E67-45D6-8316-390A96C47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513F-C787-4A06-AB54-FEE2B7F5E5DB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B935E-DA7A-4BFD-AFEB-E2ECD912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49530-9BA8-4D8A-B3BB-124E06CB5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7245-908F-4D2F-92FB-A9913534CF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0774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BE1CC-6A39-4183-8639-FF2007EE4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18E23-3BAA-48C0-9DB1-2F1919C44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7826F7-E9B4-4E2E-9272-BDA003246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1AE06-96FE-4D37-8AD1-069F2DCF1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6513F-C787-4A06-AB54-FEE2B7F5E5DB}" type="datetimeFigureOut">
              <a:rPr lang="en-CA" smtClean="0"/>
              <a:t>13/12/2019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8FC87-44D8-4A97-B84A-383AC2B3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C1FF4-56EA-44DF-AA70-120D794E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B7245-908F-4D2F-92FB-A9913534CF0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9993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FFA1B-6EA7-4B7D-8DF3-D64394A2E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080D6-0883-47BA-9915-CA76EAEFB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9222B-F3C2-44FF-90A9-4514F746E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9F16513F-C787-4A06-AB54-FEE2B7F5E5DB}" type="datetimeFigureOut">
              <a:rPr lang="en-CA" smtClean="0"/>
              <a:pPr/>
              <a:t>13/12/2019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834-831B-45F3-8620-DCA4BA1ED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325B4-0B2B-4EC7-9CD5-7865E1C39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D52B7245-908F-4D2F-92FB-A9913534CF06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66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shp763/SCS-RL-3547-Final-Projec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ence.howstuffworks.com/satellite10.htm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inforcement_learni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Astrobus S Artist View">
            <a:extLst>
              <a:ext uri="{FF2B5EF4-FFF2-40B4-BE49-F238E27FC236}">
                <a16:creationId xmlns:a16="http://schemas.microsoft.com/office/drawing/2014/main" id="{DD5671E1-44ED-4FFA-9795-1B4EA71D4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1E3FAC-A0C9-43D5-B5C8-1B18CD1BA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3822495"/>
            <a:ext cx="12191999" cy="1954003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US" sz="5400" dirty="0"/>
              <a:t>Safe Landings In Deep Space</a:t>
            </a:r>
            <a:br>
              <a:rPr lang="en-US" sz="5400" dirty="0"/>
            </a:br>
            <a:r>
              <a:rPr lang="en-US" sz="5400" dirty="0"/>
              <a:t>Using RL Techniques</a:t>
            </a:r>
            <a:endParaRPr lang="en-CA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74764-2317-4D31-92E2-706943B36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76498"/>
            <a:ext cx="12191998" cy="817935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r>
              <a:rPr lang="en-US" sz="3200" dirty="0"/>
              <a:t>RL 3547 – University Of Toronto – December 2019</a:t>
            </a:r>
            <a:endParaRPr lang="en-CA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949163-EF16-4EC5-81CA-0519018A440F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en-CA" sz="1000">
              <a:solidFill>
                <a:srgbClr val="000000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ED340AD-F70A-4049-A28F-DBE9D9C560F8}"/>
              </a:ext>
            </a:extLst>
          </p:cNvPr>
          <p:cNvCxnSpPr/>
          <p:nvPr/>
        </p:nvCxnSpPr>
        <p:spPr>
          <a:xfrm>
            <a:off x="660000" y="5764923"/>
            <a:ext cx="10872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17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6702174-1B67-43AB-AA82-6569BDC2722A}"/>
              </a:ext>
            </a:extLst>
          </p:cNvPr>
          <p:cNvSpPr txBox="1"/>
          <p:nvPr/>
        </p:nvSpPr>
        <p:spPr>
          <a:xfrm>
            <a:off x="8616202" y="5978985"/>
            <a:ext cx="239066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Action Space (4 nodes)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(Output Layer)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8F3DA0-C788-4D30-960A-F4F06C675B19}"/>
              </a:ext>
            </a:extLst>
          </p:cNvPr>
          <p:cNvSpPr txBox="1"/>
          <p:nvPr/>
        </p:nvSpPr>
        <p:spPr>
          <a:xfrm>
            <a:off x="4585109" y="5977316"/>
            <a:ext cx="2390666" cy="6480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Hidden Layers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EF54E0-B0BF-4862-8182-65FFF0DB2A1B}"/>
              </a:ext>
            </a:extLst>
          </p:cNvPr>
          <p:cNvSpPr txBox="1"/>
          <p:nvPr/>
        </p:nvSpPr>
        <p:spPr>
          <a:xfrm>
            <a:off x="449571" y="5978985"/>
            <a:ext cx="2317604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State Space (8 nodes)</a:t>
            </a: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(Input Layer)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A1CB7-C0C9-433B-8796-102FD3F3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Network 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FA9719-5789-4F59-A801-729ED7AD5257}"/>
              </a:ext>
            </a:extLst>
          </p:cNvPr>
          <p:cNvSpPr/>
          <p:nvPr/>
        </p:nvSpPr>
        <p:spPr>
          <a:xfrm>
            <a:off x="1185132" y="1936375"/>
            <a:ext cx="806824" cy="39050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EB0210-43A0-4EB9-8457-B3557A1913F6}"/>
              </a:ext>
            </a:extLst>
          </p:cNvPr>
          <p:cNvSpPr/>
          <p:nvPr/>
        </p:nvSpPr>
        <p:spPr>
          <a:xfrm>
            <a:off x="9393220" y="1936375"/>
            <a:ext cx="806824" cy="39050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45DCF-297A-4445-8F89-BFE94477CFE2}"/>
              </a:ext>
            </a:extLst>
          </p:cNvPr>
          <p:cNvSpPr/>
          <p:nvPr/>
        </p:nvSpPr>
        <p:spPr>
          <a:xfrm>
            <a:off x="3444239" y="1936375"/>
            <a:ext cx="1827007" cy="39050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Hidden Dense Layer</a:t>
            </a:r>
            <a:r>
              <a:rPr lang="en-CA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# 1</a:t>
            </a:r>
          </a:p>
          <a:p>
            <a:pPr algn="ctr"/>
            <a:r>
              <a:rPr lang="en-CA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RELU</a:t>
            </a:r>
          </a:p>
          <a:p>
            <a:pPr algn="ctr"/>
            <a:r>
              <a:rPr lang="en-CA" sz="2000" dirty="0">
                <a:solidFill>
                  <a:schemeClr val="tx1"/>
                </a:solidFill>
                <a:latin typeface="Gill Sans MT" panose="020B0502020104020203" pitchFamily="34" charset="0"/>
              </a:rPr>
              <a:t>100 nodes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ACC8BA-51DC-4423-A884-C58F972C2A0B}"/>
              </a:ext>
            </a:extLst>
          </p:cNvPr>
          <p:cNvSpPr/>
          <p:nvPr/>
        </p:nvSpPr>
        <p:spPr>
          <a:xfrm>
            <a:off x="6289638" y="1936375"/>
            <a:ext cx="1827007" cy="39050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Hidden Dense Layer</a:t>
            </a:r>
            <a:r>
              <a:rPr lang="en-CA" sz="2000" dirty="0">
                <a:solidFill>
                  <a:schemeClr val="tx1"/>
                </a:solidFill>
                <a:latin typeface="Gill Sans MT" panose="020B0502020104020203" pitchFamily="34" charset="0"/>
              </a:rPr>
              <a:t> # 1</a:t>
            </a:r>
          </a:p>
          <a:p>
            <a:pPr algn="ctr"/>
            <a:r>
              <a:rPr lang="en-CA" sz="2000" dirty="0">
                <a:solidFill>
                  <a:schemeClr val="tx1"/>
                </a:solidFill>
                <a:latin typeface="Gill Sans MT" panose="020B0502020104020203" pitchFamily="34" charset="0"/>
              </a:rPr>
              <a:t>RELU</a:t>
            </a:r>
          </a:p>
          <a:p>
            <a:pPr algn="ctr"/>
            <a:r>
              <a:rPr lang="en-CA" sz="2000" dirty="0">
                <a:solidFill>
                  <a:schemeClr val="tx1"/>
                </a:solidFill>
                <a:latin typeface="Gill Sans MT" panose="020B0502020104020203" pitchFamily="34" charset="0"/>
              </a:rPr>
              <a:t>50 nodes</a:t>
            </a:r>
            <a:endParaRPr lang="en-US" sz="20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4E4076-687C-4CAE-8E7C-9D51105D8764}"/>
              </a:ext>
            </a:extLst>
          </p:cNvPr>
          <p:cNvSpPr/>
          <p:nvPr/>
        </p:nvSpPr>
        <p:spPr>
          <a:xfrm>
            <a:off x="1383251" y="2073060"/>
            <a:ext cx="408790" cy="387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969FB2-3B5A-4378-B90B-7327B3CD35F3}"/>
              </a:ext>
            </a:extLst>
          </p:cNvPr>
          <p:cNvSpPr/>
          <p:nvPr/>
        </p:nvSpPr>
        <p:spPr>
          <a:xfrm>
            <a:off x="1383251" y="5302954"/>
            <a:ext cx="408790" cy="387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02701E-34DF-4DEE-B8AD-9BBF8292AD1D}"/>
              </a:ext>
            </a:extLst>
          </p:cNvPr>
          <p:cNvSpPr/>
          <p:nvPr/>
        </p:nvSpPr>
        <p:spPr>
          <a:xfrm>
            <a:off x="1383251" y="4838553"/>
            <a:ext cx="408790" cy="387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56180B6-1D47-4F8F-8AEF-2A15C463A071}"/>
              </a:ext>
            </a:extLst>
          </p:cNvPr>
          <p:cNvSpPr/>
          <p:nvPr/>
        </p:nvSpPr>
        <p:spPr>
          <a:xfrm>
            <a:off x="1383251" y="4369880"/>
            <a:ext cx="408790" cy="387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62B043E-67EB-40D8-A088-C615EE41C29F}"/>
              </a:ext>
            </a:extLst>
          </p:cNvPr>
          <p:cNvSpPr/>
          <p:nvPr/>
        </p:nvSpPr>
        <p:spPr>
          <a:xfrm>
            <a:off x="1383251" y="3896095"/>
            <a:ext cx="408790" cy="387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4DA65AC-0336-49EB-B28C-CF577BC29C0F}"/>
              </a:ext>
            </a:extLst>
          </p:cNvPr>
          <p:cNvSpPr/>
          <p:nvPr/>
        </p:nvSpPr>
        <p:spPr>
          <a:xfrm>
            <a:off x="1383251" y="3426892"/>
            <a:ext cx="408790" cy="387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B94247-075C-4E36-9748-7291DC2353B2}"/>
              </a:ext>
            </a:extLst>
          </p:cNvPr>
          <p:cNvSpPr/>
          <p:nvPr/>
        </p:nvSpPr>
        <p:spPr>
          <a:xfrm>
            <a:off x="1383251" y="2512385"/>
            <a:ext cx="408790" cy="387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2128C3-0164-4647-8822-403912E696FF}"/>
              </a:ext>
            </a:extLst>
          </p:cNvPr>
          <p:cNvSpPr/>
          <p:nvPr/>
        </p:nvSpPr>
        <p:spPr>
          <a:xfrm>
            <a:off x="1383251" y="2962491"/>
            <a:ext cx="408790" cy="38727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AA8A7E-2AF0-4597-96E0-AF6F57D81241}"/>
              </a:ext>
            </a:extLst>
          </p:cNvPr>
          <p:cNvSpPr/>
          <p:nvPr/>
        </p:nvSpPr>
        <p:spPr>
          <a:xfrm>
            <a:off x="9592237" y="2460336"/>
            <a:ext cx="408790" cy="3872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3B84264-0AAD-474F-A54F-F0FEE9E67146}"/>
              </a:ext>
            </a:extLst>
          </p:cNvPr>
          <p:cNvSpPr/>
          <p:nvPr/>
        </p:nvSpPr>
        <p:spPr>
          <a:xfrm>
            <a:off x="9592237" y="4919368"/>
            <a:ext cx="408790" cy="3872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E01758-5CD6-4268-9FE4-6819EF461770}"/>
              </a:ext>
            </a:extLst>
          </p:cNvPr>
          <p:cNvSpPr/>
          <p:nvPr/>
        </p:nvSpPr>
        <p:spPr>
          <a:xfrm>
            <a:off x="9592237" y="4084829"/>
            <a:ext cx="408790" cy="3872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68A651-6ED4-49DC-9D94-CC0156CDF1A6}"/>
              </a:ext>
            </a:extLst>
          </p:cNvPr>
          <p:cNvSpPr/>
          <p:nvPr/>
        </p:nvSpPr>
        <p:spPr>
          <a:xfrm>
            <a:off x="9592237" y="3272582"/>
            <a:ext cx="408790" cy="38727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660799-F7F2-4EAF-B308-3F732972057F}"/>
              </a:ext>
            </a:extLst>
          </p:cNvPr>
          <p:cNvCxnSpPr>
            <a:stCxn id="8" idx="6"/>
            <a:endCxn id="6" idx="1"/>
          </p:cNvCxnSpPr>
          <p:nvPr/>
        </p:nvCxnSpPr>
        <p:spPr>
          <a:xfrm>
            <a:off x="1792041" y="2266698"/>
            <a:ext cx="1652198" cy="16221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425466-C959-4E76-A2CE-2C2C27DFBF05}"/>
              </a:ext>
            </a:extLst>
          </p:cNvPr>
          <p:cNvCxnSpPr>
            <a:cxnSpLocks/>
            <a:stCxn id="9" idx="6"/>
            <a:endCxn id="6" idx="1"/>
          </p:cNvCxnSpPr>
          <p:nvPr/>
        </p:nvCxnSpPr>
        <p:spPr>
          <a:xfrm flipV="1">
            <a:off x="1792041" y="3888889"/>
            <a:ext cx="1652198" cy="16077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260052C-0A1F-45C2-BAB8-1807DEB8E17F}"/>
              </a:ext>
            </a:extLst>
          </p:cNvPr>
          <p:cNvCxnSpPr>
            <a:cxnSpLocks/>
            <a:stCxn id="14" idx="6"/>
            <a:endCxn id="6" idx="1"/>
          </p:cNvCxnSpPr>
          <p:nvPr/>
        </p:nvCxnSpPr>
        <p:spPr>
          <a:xfrm>
            <a:off x="1792041" y="2706023"/>
            <a:ext cx="1652198" cy="11828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B70AF47-8CB9-422A-922C-DDCD8C957ADC}"/>
              </a:ext>
            </a:extLst>
          </p:cNvPr>
          <p:cNvCxnSpPr>
            <a:cxnSpLocks/>
            <a:stCxn id="15" idx="6"/>
            <a:endCxn id="6" idx="1"/>
          </p:cNvCxnSpPr>
          <p:nvPr/>
        </p:nvCxnSpPr>
        <p:spPr>
          <a:xfrm>
            <a:off x="1792041" y="3156129"/>
            <a:ext cx="1652198" cy="732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630EB2-5AE3-47C7-9E26-72E96A7107F7}"/>
              </a:ext>
            </a:extLst>
          </p:cNvPr>
          <p:cNvCxnSpPr>
            <a:cxnSpLocks/>
            <a:stCxn id="13" idx="6"/>
            <a:endCxn id="6" idx="1"/>
          </p:cNvCxnSpPr>
          <p:nvPr/>
        </p:nvCxnSpPr>
        <p:spPr>
          <a:xfrm>
            <a:off x="1792041" y="3620530"/>
            <a:ext cx="1652198" cy="2683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3708361-59DE-4000-B325-A43642FB9497}"/>
              </a:ext>
            </a:extLst>
          </p:cNvPr>
          <p:cNvCxnSpPr>
            <a:cxnSpLocks/>
            <a:stCxn id="12" idx="6"/>
            <a:endCxn id="6" idx="1"/>
          </p:cNvCxnSpPr>
          <p:nvPr/>
        </p:nvCxnSpPr>
        <p:spPr>
          <a:xfrm flipV="1">
            <a:off x="1792041" y="3888889"/>
            <a:ext cx="1652198" cy="2008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0CF4244-953D-4229-A7B0-F841A52F2229}"/>
              </a:ext>
            </a:extLst>
          </p:cNvPr>
          <p:cNvCxnSpPr>
            <a:cxnSpLocks/>
            <a:stCxn id="11" idx="6"/>
            <a:endCxn id="6" idx="1"/>
          </p:cNvCxnSpPr>
          <p:nvPr/>
        </p:nvCxnSpPr>
        <p:spPr>
          <a:xfrm flipV="1">
            <a:off x="1792041" y="3888889"/>
            <a:ext cx="1652198" cy="674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EA8CE1-AFEC-4558-91A4-D036837AF956}"/>
              </a:ext>
            </a:extLst>
          </p:cNvPr>
          <p:cNvCxnSpPr>
            <a:cxnSpLocks/>
            <a:stCxn id="10" idx="6"/>
            <a:endCxn id="6" idx="1"/>
          </p:cNvCxnSpPr>
          <p:nvPr/>
        </p:nvCxnSpPr>
        <p:spPr>
          <a:xfrm flipV="1">
            <a:off x="1792041" y="3888889"/>
            <a:ext cx="1652198" cy="1143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0F0A1B-58AF-4907-8597-42BE83CC8A4F}"/>
              </a:ext>
            </a:extLst>
          </p:cNvPr>
          <p:cNvCxnSpPr>
            <a:cxnSpLocks/>
            <a:stCxn id="7" idx="3"/>
            <a:endCxn id="16" idx="2"/>
          </p:cNvCxnSpPr>
          <p:nvPr/>
        </p:nvCxnSpPr>
        <p:spPr>
          <a:xfrm flipV="1">
            <a:off x="8116645" y="2653974"/>
            <a:ext cx="1475592" cy="12349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DF7879-9820-4EB8-A3AD-30C81E3A34B3}"/>
              </a:ext>
            </a:extLst>
          </p:cNvPr>
          <p:cNvCxnSpPr>
            <a:cxnSpLocks/>
            <a:stCxn id="7" idx="3"/>
            <a:endCxn id="19" idx="2"/>
          </p:cNvCxnSpPr>
          <p:nvPr/>
        </p:nvCxnSpPr>
        <p:spPr>
          <a:xfrm flipV="1">
            <a:off x="8116645" y="3466220"/>
            <a:ext cx="1475592" cy="4226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34671E6-037E-4E1D-B6C7-CFAFB5604874}"/>
              </a:ext>
            </a:extLst>
          </p:cNvPr>
          <p:cNvCxnSpPr>
            <a:cxnSpLocks/>
            <a:stCxn id="7" idx="3"/>
            <a:endCxn id="18" idx="2"/>
          </p:cNvCxnSpPr>
          <p:nvPr/>
        </p:nvCxnSpPr>
        <p:spPr>
          <a:xfrm>
            <a:off x="8116645" y="3888889"/>
            <a:ext cx="1475592" cy="38957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B6D1339-7E06-459D-A6C7-1305DF43FAF0}"/>
              </a:ext>
            </a:extLst>
          </p:cNvPr>
          <p:cNvCxnSpPr>
            <a:cxnSpLocks/>
            <a:stCxn id="7" idx="3"/>
            <a:endCxn id="17" idx="2"/>
          </p:cNvCxnSpPr>
          <p:nvPr/>
        </p:nvCxnSpPr>
        <p:spPr>
          <a:xfrm>
            <a:off x="8116645" y="3888889"/>
            <a:ext cx="1475592" cy="12241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AC8D4E8-AA1A-43A6-BD40-02292CA04C76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271246" y="3888889"/>
            <a:ext cx="10183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7EC35C0-4787-47FD-B482-5ACFDF8FB362}"/>
              </a:ext>
            </a:extLst>
          </p:cNvPr>
          <p:cNvSpPr/>
          <p:nvPr/>
        </p:nvSpPr>
        <p:spPr>
          <a:xfrm>
            <a:off x="2966193" y="1690688"/>
            <a:ext cx="5450991" cy="494678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8FF7451-77FE-4CF8-AC8C-34A4F008567E}"/>
              </a:ext>
            </a:extLst>
          </p:cNvPr>
          <p:cNvSpPr/>
          <p:nvPr/>
        </p:nvSpPr>
        <p:spPr>
          <a:xfrm>
            <a:off x="8616202" y="1690688"/>
            <a:ext cx="2390666" cy="4946780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62954B9-6234-4F9A-A1BC-61B05DADBF16}"/>
              </a:ext>
            </a:extLst>
          </p:cNvPr>
          <p:cNvSpPr/>
          <p:nvPr/>
        </p:nvSpPr>
        <p:spPr>
          <a:xfrm>
            <a:off x="434221" y="1690688"/>
            <a:ext cx="2317604" cy="494678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7823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44B3-B1EB-433A-B4ED-DBF2CE9D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Parameters 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7F60755-3E9D-4696-83E4-024A623CD4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4300539"/>
                  </p:ext>
                </p:extLst>
              </p:nvPr>
            </p:nvGraphicFramePr>
            <p:xfrm>
              <a:off x="701040" y="1555274"/>
              <a:ext cx="10789920" cy="50580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62600">
                      <a:extLst>
                        <a:ext uri="{9D8B030D-6E8A-4147-A177-3AD203B41FA5}">
                          <a16:colId xmlns:a16="http://schemas.microsoft.com/office/drawing/2014/main" val="946684702"/>
                        </a:ext>
                      </a:extLst>
                    </a:gridCol>
                    <a:gridCol w="5227320">
                      <a:extLst>
                        <a:ext uri="{9D8B030D-6E8A-4147-A177-3AD203B41FA5}">
                          <a16:colId xmlns:a16="http://schemas.microsoft.com/office/drawing/2014/main" val="12894171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Discount Rate – long term reward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 = 0.99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7823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Exploration Rate at Start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 =</a:t>
                          </a:r>
                          <a:r>
                            <a:rPr lang="en-CA" sz="2400" b="0" baseline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 </a:t>
                          </a:r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1.0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8262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Exploration Rate min. value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 = 0.01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06872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Exploration Rate decay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CA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𝑑𝑒𝑐𝑎𝑦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 = 0.997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8984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Learning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CA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 = 0.001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1897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Score Threshold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+ 50 points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0527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# of Episodes for Avg Score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100 episodes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27902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Early Stopping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2512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Batch Size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64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5362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Max Steps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2,000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0124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Max Episodes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500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44016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7F60755-3E9D-4696-83E4-024A623CD4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4300539"/>
                  </p:ext>
                </p:extLst>
              </p:nvPr>
            </p:nvGraphicFramePr>
            <p:xfrm>
              <a:off x="701040" y="1555274"/>
              <a:ext cx="10789920" cy="50580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562600">
                      <a:extLst>
                        <a:ext uri="{9D8B030D-6E8A-4147-A177-3AD203B41FA5}">
                          <a16:colId xmlns:a16="http://schemas.microsoft.com/office/drawing/2014/main" val="946684702"/>
                        </a:ext>
                      </a:extLst>
                    </a:gridCol>
                    <a:gridCol w="5227320">
                      <a:extLst>
                        <a:ext uri="{9D8B030D-6E8A-4147-A177-3AD203B41FA5}">
                          <a16:colId xmlns:a16="http://schemas.microsoft.com/office/drawing/2014/main" val="128941716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Discount Rate – long term reward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6534" t="-10667" b="-103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378239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Exploration Rate at Start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6534" t="-110667" b="-93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3682626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Exploration Rate min. value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6534" t="-210667" b="-837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0687203"/>
                      </a:ext>
                    </a:extLst>
                  </a:tr>
                  <a:tr h="486093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Exploration Rate decay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6534" t="-291250" b="-68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898428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Learning Rate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6534" t="-417333" b="-6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189728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Score Threshold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+ 50 points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05276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# of Episodes for Avg Score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100 episodes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279029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Early Stopping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Yes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8825126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Batch Size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64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5362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Max Steps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2,000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301246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Max Episodes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b="0" dirty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500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440163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54714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9DBF-6634-4D64-BF3C-B6F6C3C13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Training 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C4A2D-8722-4477-AC3C-3C862407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79" y="1578153"/>
            <a:ext cx="7011241" cy="4583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B33D7C-D6CC-4DFC-8042-0C0355FF2C42}"/>
              </a:ext>
            </a:extLst>
          </p:cNvPr>
          <p:cNvSpPr txBox="1"/>
          <p:nvPr/>
        </p:nvSpPr>
        <p:spPr>
          <a:xfrm>
            <a:off x="4431505" y="5854120"/>
            <a:ext cx="3328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400" dirty="0">
                <a:latin typeface="Gill Sans MT" panose="020B0502020104020203" pitchFamily="34" charset="0"/>
              </a:rPr>
              <a:t>Episode = </a:t>
            </a:r>
            <a:r>
              <a:rPr lang="en-CA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8147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01D7-0FDF-457E-AF9B-5757FEF0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Solution – Training 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1F4E867-979D-45A1-B3E8-4A46B1009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6" y="1890712"/>
            <a:ext cx="5667375" cy="3705225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1383B61-4A72-4E34-B1E3-F6DA28AF1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9" y="1890711"/>
            <a:ext cx="5667375" cy="3705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80359-BB75-48F8-8034-A17CC9DF6A35}"/>
              </a:ext>
            </a:extLst>
          </p:cNvPr>
          <p:cNvSpPr txBox="1"/>
          <p:nvPr/>
        </p:nvSpPr>
        <p:spPr>
          <a:xfrm>
            <a:off x="1585918" y="5595936"/>
            <a:ext cx="3328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400" dirty="0">
                <a:latin typeface="Gill Sans MT" panose="020B0502020104020203" pitchFamily="34" charset="0"/>
              </a:rPr>
              <a:t>Episode = </a:t>
            </a:r>
            <a:r>
              <a:rPr lang="en-CA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E72273-9317-4589-98AF-FC4B8A654D97}"/>
              </a:ext>
            </a:extLst>
          </p:cNvPr>
          <p:cNvSpPr txBox="1"/>
          <p:nvPr/>
        </p:nvSpPr>
        <p:spPr>
          <a:xfrm>
            <a:off x="7262827" y="5595936"/>
            <a:ext cx="3328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400" dirty="0">
                <a:latin typeface="Gill Sans MT" panose="020B0502020104020203" pitchFamily="34" charset="0"/>
              </a:rPr>
              <a:t>Episode = </a:t>
            </a:r>
            <a:r>
              <a:rPr lang="en-CA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310403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01D7-0FDF-457E-AF9B-5757FEF0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Solution – Training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4E867-979D-45A1-B3E8-4A46B1009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6" y="1900237"/>
            <a:ext cx="5667375" cy="3686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83B61-4A72-4E34-B1E3-F6DA28AF1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479" y="1900236"/>
            <a:ext cx="5667375" cy="3686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80359-BB75-48F8-8034-A17CC9DF6A35}"/>
              </a:ext>
            </a:extLst>
          </p:cNvPr>
          <p:cNvSpPr txBox="1"/>
          <p:nvPr/>
        </p:nvSpPr>
        <p:spPr>
          <a:xfrm>
            <a:off x="1585918" y="5595936"/>
            <a:ext cx="3328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400" dirty="0">
                <a:latin typeface="Gill Sans MT" panose="020B0502020104020203" pitchFamily="34" charset="0"/>
              </a:rPr>
              <a:t>Episode = </a:t>
            </a:r>
            <a:r>
              <a:rPr lang="en-CA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E72273-9317-4589-98AF-FC4B8A654D97}"/>
              </a:ext>
            </a:extLst>
          </p:cNvPr>
          <p:cNvSpPr txBox="1"/>
          <p:nvPr/>
        </p:nvSpPr>
        <p:spPr>
          <a:xfrm>
            <a:off x="7262827" y="5595936"/>
            <a:ext cx="3328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400" dirty="0">
                <a:latin typeface="Gill Sans MT" panose="020B0502020104020203" pitchFamily="34" charset="0"/>
              </a:rPr>
              <a:t>Episode = </a:t>
            </a:r>
            <a:r>
              <a:rPr lang="en-CA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150</a:t>
            </a:r>
          </a:p>
        </p:txBody>
      </p:sp>
    </p:spTree>
    <p:extLst>
      <p:ext uri="{BB962C8B-B14F-4D97-AF65-F5344CB8AC3E}">
        <p14:creationId xmlns:p14="http://schemas.microsoft.com/office/powerpoint/2010/main" val="251428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01D7-0FDF-457E-AF9B-5757FEF0D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Solution – Training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F4E867-979D-45A1-B3E8-4A46B1009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146" y="1900237"/>
            <a:ext cx="5667375" cy="3686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83B61-4A72-4E34-B1E3-F6DA28AF1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01048" y="1900236"/>
            <a:ext cx="5638236" cy="3686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80359-BB75-48F8-8034-A17CC9DF6A35}"/>
              </a:ext>
            </a:extLst>
          </p:cNvPr>
          <p:cNvSpPr txBox="1"/>
          <p:nvPr/>
        </p:nvSpPr>
        <p:spPr>
          <a:xfrm>
            <a:off x="1585918" y="5595936"/>
            <a:ext cx="3328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400" dirty="0">
                <a:latin typeface="Gill Sans MT" panose="020B0502020104020203" pitchFamily="34" charset="0"/>
              </a:rPr>
              <a:t>Episode = </a:t>
            </a:r>
            <a:r>
              <a:rPr lang="en-CA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180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E72273-9317-4589-98AF-FC4B8A654D97}"/>
              </a:ext>
            </a:extLst>
          </p:cNvPr>
          <p:cNvSpPr txBox="1"/>
          <p:nvPr/>
        </p:nvSpPr>
        <p:spPr>
          <a:xfrm>
            <a:off x="7262827" y="5595936"/>
            <a:ext cx="332898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2400" dirty="0">
                <a:latin typeface="Gill Sans MT" panose="020B0502020104020203" pitchFamily="34" charset="0"/>
              </a:rPr>
              <a:t>Episode = </a:t>
            </a:r>
            <a:r>
              <a:rPr lang="en-CA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198</a:t>
            </a:r>
          </a:p>
        </p:txBody>
      </p:sp>
    </p:spTree>
    <p:extLst>
      <p:ext uri="{BB962C8B-B14F-4D97-AF65-F5344CB8AC3E}">
        <p14:creationId xmlns:p14="http://schemas.microsoft.com/office/powerpoint/2010/main" val="1290929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8E48E-3861-41FD-8E66-EB88A344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Solution – Outcome</a:t>
            </a:r>
          </a:p>
        </p:txBody>
      </p:sp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4BAEE27-CC57-4599-ABBA-37C56AAD0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4" r="8766"/>
          <a:stretch/>
        </p:blipFill>
        <p:spPr>
          <a:xfrm>
            <a:off x="2289654" y="1493519"/>
            <a:ext cx="7612693" cy="523043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A5ADA9-9444-461B-AEA0-01E43F46ED4A}"/>
              </a:ext>
            </a:extLst>
          </p:cNvPr>
          <p:cNvCxnSpPr/>
          <p:nvPr/>
        </p:nvCxnSpPr>
        <p:spPr>
          <a:xfrm>
            <a:off x="3322320" y="3261360"/>
            <a:ext cx="6516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62CB126-D43E-4936-90DC-99AE6FD045EB}"/>
              </a:ext>
            </a:extLst>
          </p:cNvPr>
          <p:cNvSpPr/>
          <p:nvPr/>
        </p:nvSpPr>
        <p:spPr>
          <a:xfrm>
            <a:off x="7437120" y="1828800"/>
            <a:ext cx="2370720" cy="25603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470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E148F-B3C5-4546-807B-3F32D563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Key Outcomes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7CADF8-B65B-43F6-B296-5A4D257E12A6}"/>
              </a:ext>
            </a:extLst>
          </p:cNvPr>
          <p:cNvSpPr/>
          <p:nvPr/>
        </p:nvSpPr>
        <p:spPr>
          <a:xfrm>
            <a:off x="-4204" y="3276628"/>
            <a:ext cx="12192000" cy="1376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62B10-1C97-41A7-BB3E-B2889636E227}"/>
              </a:ext>
            </a:extLst>
          </p:cNvPr>
          <p:cNvSpPr/>
          <p:nvPr/>
        </p:nvSpPr>
        <p:spPr>
          <a:xfrm>
            <a:off x="-4204" y="5592620"/>
            <a:ext cx="12192000" cy="13760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7B41E-B076-44E4-9807-D97DA1FFF7CB}"/>
              </a:ext>
            </a:extLst>
          </p:cNvPr>
          <p:cNvSpPr txBox="1"/>
          <p:nvPr/>
        </p:nvSpPr>
        <p:spPr>
          <a:xfrm>
            <a:off x="1938784" y="3750733"/>
            <a:ext cx="341017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5400" dirty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+50</a:t>
            </a:r>
            <a:r>
              <a:rPr lang="en-CA" sz="40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points</a:t>
            </a:r>
            <a:endParaRPr lang="en-CA" sz="4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B17315-1217-4E66-8A57-7D1E9EB98D32}"/>
              </a:ext>
            </a:extLst>
          </p:cNvPr>
          <p:cNvSpPr txBox="1"/>
          <p:nvPr/>
        </p:nvSpPr>
        <p:spPr>
          <a:xfrm>
            <a:off x="6210134" y="3750141"/>
            <a:ext cx="341017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5400" dirty="0">
                <a:solidFill>
                  <a:schemeClr val="accent6">
                    <a:lumMod val="75000"/>
                  </a:schemeClr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100</a:t>
            </a:r>
            <a:r>
              <a:rPr lang="en-CA" sz="40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Episodes</a:t>
            </a:r>
            <a:endParaRPr lang="en-CA" sz="4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C58FD9-9172-476F-8277-0CC8DA6FA644}"/>
              </a:ext>
            </a:extLst>
          </p:cNvPr>
          <p:cNvSpPr txBox="1"/>
          <p:nvPr/>
        </p:nvSpPr>
        <p:spPr>
          <a:xfrm>
            <a:off x="2409371" y="4661234"/>
            <a:ext cx="262708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Average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 Score</a:t>
            </a:r>
            <a:endParaRPr lang="en-CA" sz="2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D8A226-79D6-4F54-BD83-7B17E3244D9E}"/>
              </a:ext>
            </a:extLst>
          </p:cNvPr>
          <p:cNvSpPr txBox="1"/>
          <p:nvPr/>
        </p:nvSpPr>
        <p:spPr>
          <a:xfrm>
            <a:off x="6210134" y="4661234"/>
            <a:ext cx="369586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  <a:cs typeface="Audi Type Extended" panose="020B0505040200000003" pitchFamily="34" charset="0"/>
              </a:rPr>
              <a:t># </a:t>
            </a:r>
            <a:r>
              <a:rPr lang="en-CA" sz="3200" dirty="0">
                <a:latin typeface="Gill Sans MT" panose="020B0502020104020203" pitchFamily="34" charset="0"/>
                <a:cs typeface="Audi Type Extended" panose="020B0505040200000003" pitchFamily="34" charset="0"/>
              </a:rPr>
              <a:t>of Episodes</a:t>
            </a:r>
            <a:endParaRPr lang="en-CA" sz="2000" dirty="0">
              <a:latin typeface="Gill Sans MT" panose="020B0502020104020203" pitchFamily="34" charset="0"/>
              <a:cs typeface="Audi Type Extended" panose="020B05050402000000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7168A1-E199-40A1-818D-0BEBC76332C9}"/>
              </a:ext>
            </a:extLst>
          </p:cNvPr>
          <p:cNvSpPr/>
          <p:nvPr/>
        </p:nvSpPr>
        <p:spPr>
          <a:xfrm>
            <a:off x="2543926" y="4569602"/>
            <a:ext cx="2376000" cy="1317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E1564C-271F-414E-BBD7-1B326B0F22BB}"/>
              </a:ext>
            </a:extLst>
          </p:cNvPr>
          <p:cNvSpPr/>
          <p:nvPr/>
        </p:nvSpPr>
        <p:spPr>
          <a:xfrm>
            <a:off x="6210134" y="4570942"/>
            <a:ext cx="3410175" cy="130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BB7B0-D085-4F5A-9951-CB637EB2A435}"/>
              </a:ext>
            </a:extLst>
          </p:cNvPr>
          <p:cNvSpPr txBox="1"/>
          <p:nvPr/>
        </p:nvSpPr>
        <p:spPr>
          <a:xfrm>
            <a:off x="891374" y="1812063"/>
            <a:ext cx="10637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latin typeface="Gill Sans MT" panose="020B0502020104020203" pitchFamily="34" charset="0"/>
              </a:rPr>
              <a:t>Produced a generalized model that </a:t>
            </a:r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</a:rPr>
              <a:t>safely lands </a:t>
            </a:r>
            <a:r>
              <a:rPr lang="en-CA" sz="3200" dirty="0">
                <a:latin typeface="Gill Sans MT" panose="020B0502020104020203" pitchFamily="34" charset="0"/>
              </a:rPr>
              <a:t>the satellite with </a:t>
            </a:r>
            <a:r>
              <a:rPr lang="en-CA" sz="3200" dirty="0">
                <a:solidFill>
                  <a:srgbClr val="FF0000"/>
                </a:solidFill>
                <a:latin typeface="Gill Sans MT" panose="020B0502020104020203" pitchFamily="34" charset="0"/>
              </a:rPr>
              <a:t>good landing principles (approach)</a:t>
            </a:r>
          </a:p>
        </p:txBody>
      </p:sp>
    </p:spTree>
    <p:extLst>
      <p:ext uri="{BB962C8B-B14F-4D97-AF65-F5344CB8AC3E}">
        <p14:creationId xmlns:p14="http://schemas.microsoft.com/office/powerpoint/2010/main" val="2175830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497A-09B2-4C3C-A77A-0CB55A0F1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 Results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6C36DEB-9311-4867-8630-6B9EEBC95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" r="8297"/>
          <a:stretch/>
        </p:blipFill>
        <p:spPr>
          <a:xfrm>
            <a:off x="2430468" y="1585884"/>
            <a:ext cx="7331065" cy="50739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B2F3E0-379D-4D19-8176-D62F827A7B17}"/>
              </a:ext>
            </a:extLst>
          </p:cNvPr>
          <p:cNvCxnSpPr/>
          <p:nvPr/>
        </p:nvCxnSpPr>
        <p:spPr>
          <a:xfrm>
            <a:off x="3398520" y="3535680"/>
            <a:ext cx="6264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98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D7AE-004A-42F1-B6E0-DDF1EAAF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40A21-5632-43DF-839A-943381BDA4A6}"/>
              </a:ext>
            </a:extLst>
          </p:cNvPr>
          <p:cNvSpPr txBox="1"/>
          <p:nvPr/>
        </p:nvSpPr>
        <p:spPr>
          <a:xfrm>
            <a:off x="3011715" y="6033603"/>
            <a:ext cx="6168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Gill Sans MT" panose="020B05020201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https://github.com/nishp763/SCS-RL-3547-Final-Project</a:t>
            </a:r>
            <a:r>
              <a:rPr lang="en-CA" sz="2000" dirty="0">
                <a:latin typeface="Gill Sans MT" panose="020B0502020104020203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DB494-27CF-4F4A-81BF-6A282A1D8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088" y="1812530"/>
            <a:ext cx="2728912" cy="3874754"/>
          </a:xfrm>
          <a:prstGeom prst="rect">
            <a:avLst/>
          </a:prstGeom>
        </p:spPr>
      </p:pic>
      <p:pic>
        <p:nvPicPr>
          <p:cNvPr id="2052" name="Picture 4" descr="Image result for mars rover">
            <a:extLst>
              <a:ext uri="{FF2B5EF4-FFF2-40B4-BE49-F238E27FC236}">
                <a16:creationId xmlns:a16="http://schemas.microsoft.com/office/drawing/2014/main" id="{7BE0E278-EF69-4FEF-8BB5-96C9A41B31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61"/>
          <a:stretch/>
        </p:blipFill>
        <p:spPr bwMode="auto">
          <a:xfrm>
            <a:off x="671513" y="1826817"/>
            <a:ext cx="5424487" cy="386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932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9C702-7996-4B28-8DB6-98A9171D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T</a:t>
            </a:r>
            <a:r>
              <a:rPr lang="en-US" dirty="0"/>
              <a:t>HE </a:t>
            </a:r>
            <a:r>
              <a:rPr lang="en-US" sz="5400" dirty="0"/>
              <a:t>T</a:t>
            </a:r>
            <a:r>
              <a:rPr lang="en-US" dirty="0"/>
              <a:t>EAM</a:t>
            </a:r>
            <a:endParaRPr lang="en-CA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F87A54-CA54-4FFF-B8F9-A8219D525404}"/>
              </a:ext>
            </a:extLst>
          </p:cNvPr>
          <p:cNvGrpSpPr/>
          <p:nvPr/>
        </p:nvGrpSpPr>
        <p:grpSpPr>
          <a:xfrm>
            <a:off x="1365960" y="2211040"/>
            <a:ext cx="2520000" cy="3080902"/>
            <a:chOff x="4933200" y="2393920"/>
            <a:chExt cx="2520000" cy="308090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1C17EF-0A11-4699-90AB-3B9A91B8F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3" t="9305" r="22474" b="31842"/>
            <a:stretch/>
          </p:blipFill>
          <p:spPr>
            <a:xfrm>
              <a:off x="4933200" y="2393920"/>
              <a:ext cx="2520000" cy="2520000"/>
            </a:xfrm>
            <a:prstGeom prst="ellipse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3378F54-2E80-492A-AB4A-20149F33956E}"/>
                </a:ext>
              </a:extLst>
            </p:cNvPr>
            <p:cNvSpPr txBox="1"/>
            <p:nvPr/>
          </p:nvSpPr>
          <p:spPr>
            <a:xfrm>
              <a:off x="4933200" y="4918558"/>
              <a:ext cx="252000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Gill Sans MT" panose="020B0502020104020203" pitchFamily="34" charset="0"/>
                </a:rPr>
                <a:t>Adnan Lanewala</a:t>
              </a:r>
              <a:endParaRPr lang="en-CA" sz="2800" dirty="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89B0F02-91E1-4633-AA4E-7D839AE6F3F8}"/>
                </a:ext>
              </a:extLst>
            </p:cNvPr>
            <p:cNvCxnSpPr/>
            <p:nvPr/>
          </p:nvCxnSpPr>
          <p:spPr>
            <a:xfrm>
              <a:off x="5833200" y="5474822"/>
              <a:ext cx="720000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1ABF852-0F16-40FA-B520-44C084497611}"/>
              </a:ext>
            </a:extLst>
          </p:cNvPr>
          <p:cNvGrpSpPr/>
          <p:nvPr/>
        </p:nvGrpSpPr>
        <p:grpSpPr>
          <a:xfrm>
            <a:off x="8306040" y="2177996"/>
            <a:ext cx="2520000" cy="3080902"/>
            <a:chOff x="4933200" y="2393920"/>
            <a:chExt cx="2520000" cy="3080902"/>
          </a:xfrm>
        </p:grpSpPr>
        <p:pic>
          <p:nvPicPr>
            <p:cNvPr id="56" name="Picture 55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21084F68-3A1C-40AA-AA44-627652A3CB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</a14:imgLayer>
                  </a14:imgProps>
                </a:ext>
              </a:extLst>
            </a:blip>
            <a:srcRect l="22363" t="13372" r="22363" b="42408"/>
            <a:stretch/>
          </p:blipFill>
          <p:spPr>
            <a:xfrm>
              <a:off x="4933200" y="2393920"/>
              <a:ext cx="2520000" cy="2520000"/>
            </a:xfrm>
            <a:prstGeom prst="ellipse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37E70FE-1233-4692-A472-599F06A8EEE9}"/>
                </a:ext>
              </a:extLst>
            </p:cNvPr>
            <p:cNvSpPr txBox="1"/>
            <p:nvPr/>
          </p:nvSpPr>
          <p:spPr>
            <a:xfrm>
              <a:off x="5095920" y="4918558"/>
              <a:ext cx="219456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Gill Sans MT" panose="020B0502020104020203" pitchFamily="34" charset="0"/>
                </a:rPr>
                <a:t>Nisarg Patel</a:t>
              </a:r>
              <a:endParaRPr lang="en-CA" sz="2800" dirty="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1379198-6587-47AB-A540-8A3A11418DE3}"/>
                </a:ext>
              </a:extLst>
            </p:cNvPr>
            <p:cNvCxnSpPr/>
            <p:nvPr/>
          </p:nvCxnSpPr>
          <p:spPr>
            <a:xfrm>
              <a:off x="5833200" y="5474822"/>
              <a:ext cx="720000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117E9A9-40CD-48F8-A7A2-4210B5B63866}"/>
              </a:ext>
            </a:extLst>
          </p:cNvPr>
          <p:cNvGrpSpPr/>
          <p:nvPr/>
        </p:nvGrpSpPr>
        <p:grpSpPr>
          <a:xfrm>
            <a:off x="4836000" y="2210400"/>
            <a:ext cx="2520000" cy="3047858"/>
            <a:chOff x="4933200" y="2426964"/>
            <a:chExt cx="2520000" cy="304785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EE8ADC9-EDC3-41F0-9BEA-953AEF74C20E}"/>
                </a:ext>
              </a:extLst>
            </p:cNvPr>
            <p:cNvPicPr>
              <a:picLocks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99" t="-291" r="29686" b="43435"/>
            <a:stretch/>
          </p:blipFill>
          <p:spPr>
            <a:xfrm>
              <a:off x="4933200" y="2426964"/>
              <a:ext cx="2520000" cy="2520000"/>
            </a:xfrm>
            <a:prstGeom prst="ellipse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965A20D-F933-4105-8950-3268D072B55A}"/>
                </a:ext>
              </a:extLst>
            </p:cNvPr>
            <p:cNvSpPr txBox="1"/>
            <p:nvPr/>
          </p:nvSpPr>
          <p:spPr>
            <a:xfrm>
              <a:off x="5095920" y="4918558"/>
              <a:ext cx="219456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0000"/>
                  </a:solidFill>
                  <a:latin typeface="Gill Sans MT" panose="020B0502020104020203" pitchFamily="34" charset="0"/>
                </a:rPr>
                <a:t>Naresh Patel</a:t>
              </a:r>
              <a:endParaRPr lang="en-CA" sz="2800" dirty="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79916B9-31F3-4DA1-9222-C37B25926045}"/>
                </a:ext>
              </a:extLst>
            </p:cNvPr>
            <p:cNvCxnSpPr/>
            <p:nvPr/>
          </p:nvCxnSpPr>
          <p:spPr>
            <a:xfrm>
              <a:off x="5833200" y="5474822"/>
              <a:ext cx="720000" cy="0"/>
            </a:xfrm>
            <a:prstGeom prst="line">
              <a:avLst/>
            </a:prstGeom>
            <a:ln w="19050" cap="rnd">
              <a:solidFill>
                <a:schemeClr val="tx1"/>
              </a:solidFill>
              <a:prstDash val="solid"/>
              <a:round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6785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ADC7-F6CF-49D2-AA2A-C485F5AA4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– Next Steps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FE115CA-0C40-4195-BBA6-194BCB5CA30C}"/>
              </a:ext>
            </a:extLst>
          </p:cNvPr>
          <p:cNvGrpSpPr/>
          <p:nvPr/>
        </p:nvGrpSpPr>
        <p:grpSpPr>
          <a:xfrm>
            <a:off x="1266591" y="1426100"/>
            <a:ext cx="10216749" cy="5431900"/>
            <a:chOff x="1156505" y="1426100"/>
            <a:chExt cx="10216749" cy="54319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1A5395-7D48-4FF4-9326-0791F47FBB7B}"/>
                </a:ext>
              </a:extLst>
            </p:cNvPr>
            <p:cNvSpPr/>
            <p:nvPr/>
          </p:nvSpPr>
          <p:spPr>
            <a:xfrm>
              <a:off x="6050684" y="1426100"/>
              <a:ext cx="90632" cy="5431900"/>
            </a:xfrm>
            <a:prstGeom prst="rect">
              <a:avLst/>
            </a:prstGeom>
            <a:solidFill>
              <a:srgbClr val="000000">
                <a:lumMod val="65000"/>
                <a:lumOff val="35000"/>
              </a:srgbClr>
            </a:solidFill>
            <a:ln w="12700" cap="flat" cmpd="sng" algn="ctr">
              <a:solidFill>
                <a:srgbClr val="000000">
                  <a:lumMod val="65000"/>
                  <a:lumOff val="3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32B8ADC-9E92-4141-BC8B-12C7D844668F}"/>
                </a:ext>
              </a:extLst>
            </p:cNvPr>
            <p:cNvGrpSpPr/>
            <p:nvPr/>
          </p:nvGrpSpPr>
          <p:grpSpPr>
            <a:xfrm>
              <a:off x="1156505" y="1841918"/>
              <a:ext cx="5134396" cy="467781"/>
              <a:chOff x="1156505" y="1841918"/>
              <a:chExt cx="5134396" cy="467781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F5ADC202-92D5-4DFA-BAED-D10DB30933CA}"/>
                  </a:ext>
                </a:extLst>
              </p:cNvPr>
              <p:cNvGrpSpPr/>
              <p:nvPr/>
            </p:nvGrpSpPr>
            <p:grpSpPr>
              <a:xfrm>
                <a:off x="1156505" y="1841918"/>
                <a:ext cx="5134396" cy="442565"/>
                <a:chOff x="1207305" y="1841918"/>
                <a:chExt cx="5134396" cy="442565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B8F1F56-B37D-45D9-8EF2-EDBBEEE75880}"/>
                    </a:ext>
                  </a:extLst>
                </p:cNvPr>
                <p:cNvSpPr txBox="1"/>
                <p:nvPr/>
              </p:nvSpPr>
              <p:spPr>
                <a:xfrm>
                  <a:off x="1207305" y="1869490"/>
                  <a:ext cx="4770163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solidFill>
                        <a:srgbClr val="000000"/>
                      </a:solidFill>
                      <a:latin typeface="Gill Sans MT" panose="020B0502020104020203" pitchFamily="34" charset="0"/>
                    </a:rPr>
                    <a:t>Multi-agent &amp; Collaboration</a:t>
                  </a:r>
                  <a:endParaRPr kumimoji="0" lang="en-CA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056DC69B-1F45-4B46-B005-8092EA25553D}"/>
                    </a:ext>
                  </a:extLst>
                </p:cNvPr>
                <p:cNvSpPr/>
                <p:nvPr/>
              </p:nvSpPr>
              <p:spPr>
                <a:xfrm>
                  <a:off x="5940930" y="1841918"/>
                  <a:ext cx="400771" cy="442565"/>
                </a:xfrm>
                <a:prstGeom prst="ellipse">
                  <a:avLst/>
                </a:prstGeom>
                <a:solidFill>
                  <a:srgbClr val="FF7979"/>
                </a:solidFill>
                <a:ln w="12700" cap="flat" cmpd="sng" algn="ctr">
                  <a:solidFill>
                    <a:srgbClr val="FF7979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6CD60F5-8E8E-496F-87FB-F49EFCDA2CE7}"/>
                  </a:ext>
                </a:extLst>
              </p:cNvPr>
              <p:cNvSpPr/>
              <p:nvPr/>
            </p:nvSpPr>
            <p:spPr>
              <a:xfrm>
                <a:off x="2307080" y="2263980"/>
                <a:ext cx="3564000" cy="45719"/>
              </a:xfrm>
              <a:prstGeom prst="rect">
                <a:avLst/>
              </a:prstGeom>
              <a:solidFill>
                <a:srgbClr val="FF7979"/>
              </a:solidFill>
              <a:ln w="12700" cap="flat" cmpd="sng" algn="ctr">
                <a:solidFill>
                  <a:srgbClr val="FF7979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B69F445-4A2C-471E-BE85-C61F56ED8DB8}"/>
                </a:ext>
              </a:extLst>
            </p:cNvPr>
            <p:cNvGrpSpPr/>
            <p:nvPr/>
          </p:nvGrpSpPr>
          <p:grpSpPr>
            <a:xfrm>
              <a:off x="5891301" y="2387462"/>
              <a:ext cx="5352413" cy="758023"/>
              <a:chOff x="5891301" y="2387462"/>
              <a:chExt cx="5352413" cy="75802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D72A654-077B-4317-A958-696BEAF668CB}"/>
                  </a:ext>
                </a:extLst>
              </p:cNvPr>
              <p:cNvGrpSpPr/>
              <p:nvPr/>
            </p:nvGrpSpPr>
            <p:grpSpPr>
              <a:xfrm>
                <a:off x="5891301" y="2387462"/>
                <a:ext cx="5352413" cy="707886"/>
                <a:chOff x="5891301" y="2387462"/>
                <a:chExt cx="5352413" cy="707886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8B2D346-1E57-436F-9190-641D828ACD39}"/>
                    </a:ext>
                  </a:extLst>
                </p:cNvPr>
                <p:cNvSpPr txBox="1"/>
                <p:nvPr/>
              </p:nvSpPr>
              <p:spPr>
                <a:xfrm>
                  <a:off x="6246993" y="2387462"/>
                  <a:ext cx="4996721" cy="70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2000" kern="0" dirty="0">
                      <a:solidFill>
                        <a:srgbClr val="000000"/>
                      </a:solidFill>
                      <a:latin typeface="Gill Sans MT" panose="020B0502020104020203" pitchFamily="34" charset="0"/>
                    </a:rPr>
                    <a:t>Different Algorithms (SARSA, Policy Iteration, RL techniques, Genetic mutations)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6A8801A-6DC9-458E-A598-FB9BFC6A8B53}"/>
                    </a:ext>
                  </a:extLst>
                </p:cNvPr>
                <p:cNvSpPr/>
                <p:nvPr/>
              </p:nvSpPr>
              <p:spPr>
                <a:xfrm flipH="1">
                  <a:off x="5891301" y="2535141"/>
                  <a:ext cx="399600" cy="442800"/>
                </a:xfrm>
                <a:prstGeom prst="ellipse">
                  <a:avLst/>
                </a:prstGeom>
                <a:solidFill>
                  <a:srgbClr val="3D8C41">
                    <a:lumMod val="60000"/>
                    <a:lumOff val="40000"/>
                  </a:srgbClr>
                </a:solidFill>
                <a:ln w="12700" cap="flat" cmpd="sng" algn="ctr">
                  <a:solidFill>
                    <a:srgbClr val="3D8C41">
                      <a:lumMod val="60000"/>
                      <a:lumOff val="40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C26E1CE-77B8-4A51-9466-8E2E031D8068}"/>
                  </a:ext>
                </a:extLst>
              </p:cNvPr>
              <p:cNvSpPr/>
              <p:nvPr/>
            </p:nvSpPr>
            <p:spPr>
              <a:xfrm>
                <a:off x="6320920" y="3099766"/>
                <a:ext cx="3996000" cy="45719"/>
              </a:xfrm>
              <a:prstGeom prst="rect">
                <a:avLst/>
              </a:prstGeom>
              <a:solidFill>
                <a:srgbClr val="7EC782"/>
              </a:solidFill>
              <a:ln w="12700" cap="flat" cmpd="sng" algn="ctr">
                <a:solidFill>
                  <a:srgbClr val="7EC782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2DEA6A1-DC5E-4106-AA37-85312AA9F6A0}"/>
                </a:ext>
              </a:extLst>
            </p:cNvPr>
            <p:cNvGrpSpPr/>
            <p:nvPr/>
          </p:nvGrpSpPr>
          <p:grpSpPr>
            <a:xfrm>
              <a:off x="1504608" y="3288958"/>
              <a:ext cx="4792742" cy="724112"/>
              <a:chOff x="1504608" y="3288958"/>
              <a:chExt cx="4792742" cy="72411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D7A41E3-2DB1-448E-984E-7013CE5B6ED8}"/>
                  </a:ext>
                </a:extLst>
              </p:cNvPr>
              <p:cNvGrpSpPr/>
              <p:nvPr/>
            </p:nvGrpSpPr>
            <p:grpSpPr>
              <a:xfrm>
                <a:off x="1504608" y="3288958"/>
                <a:ext cx="4792742" cy="707886"/>
                <a:chOff x="1496988" y="3288958"/>
                <a:chExt cx="4792742" cy="707886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D274A6B-C630-4FA7-9190-D2376EDE3A3A}"/>
                    </a:ext>
                  </a:extLst>
                </p:cNvPr>
                <p:cNvSpPr txBox="1"/>
                <p:nvPr/>
              </p:nvSpPr>
              <p:spPr>
                <a:xfrm>
                  <a:off x="1496988" y="3288958"/>
                  <a:ext cx="4404111" cy="70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vl="0" algn="r">
                    <a:defRPr/>
                  </a:pPr>
                  <a:r>
                    <a:rPr lang="en-US" sz="2000" kern="0" dirty="0">
                      <a:solidFill>
                        <a:srgbClr val="000000"/>
                      </a:solidFill>
                      <a:latin typeface="Gill Sans MT" panose="020B0502020104020203" pitchFamily="34" charset="0"/>
                    </a:rPr>
                    <a:t>More Training with Higher Score threshold</a:t>
                  </a:r>
                  <a:endParaRPr lang="en-CA" sz="2000" kern="0" dirty="0">
                    <a:solidFill>
                      <a:srgbClr val="000000"/>
                    </a:solidFill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1EE26B6-95EF-4BFE-8707-86AEC82047D4}"/>
                    </a:ext>
                  </a:extLst>
                </p:cNvPr>
                <p:cNvSpPr/>
                <p:nvPr/>
              </p:nvSpPr>
              <p:spPr>
                <a:xfrm flipH="1">
                  <a:off x="5890130" y="3424237"/>
                  <a:ext cx="399600" cy="442799"/>
                </a:xfrm>
                <a:prstGeom prst="ellipse">
                  <a:avLst/>
                </a:prstGeom>
                <a:solidFill>
                  <a:srgbClr val="B482DA"/>
                </a:solidFill>
                <a:ln w="12700" cap="flat" cmpd="sng" algn="ctr">
                  <a:solidFill>
                    <a:srgbClr val="B482DA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1A29666-69F4-4498-9481-9E8E5B54B8FC}"/>
                  </a:ext>
                </a:extLst>
              </p:cNvPr>
              <p:cNvSpPr/>
              <p:nvPr/>
            </p:nvSpPr>
            <p:spPr>
              <a:xfrm>
                <a:off x="2515558" y="3966270"/>
                <a:ext cx="3345050" cy="46800"/>
              </a:xfrm>
              <a:prstGeom prst="rect">
                <a:avLst/>
              </a:prstGeom>
              <a:solidFill>
                <a:srgbClr val="B482DA"/>
              </a:solidFill>
              <a:ln w="12700" cap="flat" cmpd="sng" algn="ctr">
                <a:solidFill>
                  <a:srgbClr val="B482DA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6060D3F-F4F3-40A2-A6C8-EEB5569E55F7}"/>
                </a:ext>
              </a:extLst>
            </p:cNvPr>
            <p:cNvGrpSpPr/>
            <p:nvPr/>
          </p:nvGrpSpPr>
          <p:grpSpPr>
            <a:xfrm>
              <a:off x="5899300" y="4222459"/>
              <a:ext cx="5473954" cy="725734"/>
              <a:chOff x="5899300" y="4222459"/>
              <a:chExt cx="5473954" cy="725734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3BCF162-B008-42A8-BE03-E9942529A546}"/>
                  </a:ext>
                </a:extLst>
              </p:cNvPr>
              <p:cNvGrpSpPr/>
              <p:nvPr/>
            </p:nvGrpSpPr>
            <p:grpSpPr>
              <a:xfrm>
                <a:off x="5899300" y="4222459"/>
                <a:ext cx="5473954" cy="707886"/>
                <a:chOff x="5899300" y="4222459"/>
                <a:chExt cx="5473954" cy="707886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BB81AEA-38DB-4930-885F-DE8BCF5BEDE6}"/>
                    </a:ext>
                  </a:extLst>
                </p:cNvPr>
                <p:cNvSpPr txBox="1"/>
                <p:nvPr/>
              </p:nvSpPr>
              <p:spPr>
                <a:xfrm>
                  <a:off x="6246993" y="4222459"/>
                  <a:ext cx="5126261" cy="70788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</a:rPr>
                    <a:t>Failure Simulation &amp; Auto-correction (Engine Failure, Crosswind, Tumbling, Loss of Control)</a:t>
                  </a: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BE37A0B3-71EB-451E-B619-88D9C140D7FF}"/>
                    </a:ext>
                  </a:extLst>
                </p:cNvPr>
                <p:cNvSpPr/>
                <p:nvPr/>
              </p:nvSpPr>
              <p:spPr>
                <a:xfrm flipH="1">
                  <a:off x="5899300" y="4355003"/>
                  <a:ext cx="399600" cy="442799"/>
                </a:xfrm>
                <a:prstGeom prst="ellipse">
                  <a:avLst/>
                </a:prstGeom>
                <a:solidFill>
                  <a:srgbClr val="0070C0"/>
                </a:solidFill>
                <a:ln w="12700" cap="flat" cmpd="sng" algn="ctr">
                  <a:solidFill>
                    <a:srgbClr val="0070C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335DBE3-6C24-4F7F-9DAF-06FA2C47E8B3}"/>
                  </a:ext>
                </a:extLst>
              </p:cNvPr>
              <p:cNvSpPr/>
              <p:nvPr/>
            </p:nvSpPr>
            <p:spPr>
              <a:xfrm>
                <a:off x="6320920" y="4902474"/>
                <a:ext cx="4968000" cy="45719"/>
              </a:xfrm>
              <a:prstGeom prst="rect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FAF0E4F-F582-429A-BE4F-EFE16A587429}"/>
                </a:ext>
              </a:extLst>
            </p:cNvPr>
            <p:cNvGrpSpPr/>
            <p:nvPr/>
          </p:nvGrpSpPr>
          <p:grpSpPr>
            <a:xfrm>
              <a:off x="1623913" y="5196093"/>
              <a:ext cx="4673437" cy="480519"/>
              <a:chOff x="1623913" y="5196093"/>
              <a:chExt cx="4673437" cy="48051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34F436F4-F88E-43C7-A3D8-4CBA6D994D41}"/>
                  </a:ext>
                </a:extLst>
              </p:cNvPr>
              <p:cNvGrpSpPr/>
              <p:nvPr/>
            </p:nvGrpSpPr>
            <p:grpSpPr>
              <a:xfrm>
                <a:off x="1623913" y="5196093"/>
                <a:ext cx="4673437" cy="442565"/>
                <a:chOff x="1623913" y="5196093"/>
                <a:chExt cx="4673437" cy="442565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CB3E2955-AFF6-4F68-BED0-0FB306BB60D4}"/>
                    </a:ext>
                  </a:extLst>
                </p:cNvPr>
                <p:cNvSpPr txBox="1"/>
                <p:nvPr/>
              </p:nvSpPr>
              <p:spPr>
                <a:xfrm>
                  <a:off x="1623913" y="5217319"/>
                  <a:ext cx="4284806" cy="40011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Gill Sans MT" panose="020B0502020104020203" pitchFamily="34" charset="0"/>
                    </a:rPr>
                    <a:t>Work with Limited Fuel Supply 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82E1509F-E1E3-4707-ABCF-013D42295C62}"/>
                    </a:ext>
                  </a:extLst>
                </p:cNvPr>
                <p:cNvSpPr/>
                <p:nvPr/>
              </p:nvSpPr>
              <p:spPr>
                <a:xfrm>
                  <a:off x="5896579" y="5196093"/>
                  <a:ext cx="400771" cy="442565"/>
                </a:xfrm>
                <a:prstGeom prst="ellipse">
                  <a:avLst/>
                </a:prstGeom>
                <a:solidFill>
                  <a:srgbClr val="FFC000"/>
                </a:solidFill>
                <a:ln w="12700" cap="flat" cmpd="sng" algn="ctr">
                  <a:solidFill>
                    <a:srgbClr val="FFC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A58636C-C790-4000-80B1-850F9A5A466A}"/>
                  </a:ext>
                </a:extLst>
              </p:cNvPr>
              <p:cNvSpPr/>
              <p:nvPr/>
            </p:nvSpPr>
            <p:spPr>
              <a:xfrm>
                <a:off x="2271080" y="5630893"/>
                <a:ext cx="3600000" cy="45719"/>
              </a:xfrm>
              <a:prstGeom prst="rect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 MT" panose="020B05020201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5381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EA03-9436-4FB9-A892-6BFAD698C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– Keras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9D33AB6-BBAE-4AE9-BEC5-4DA735DAB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87" y="1843087"/>
            <a:ext cx="5110163" cy="482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21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immed_Crash_Video">
            <a:hlinkClick r:id="" action="ppaction://media"/>
            <a:extLst>
              <a:ext uri="{FF2B5EF4-FFF2-40B4-BE49-F238E27FC236}">
                <a16:creationId xmlns:a16="http://schemas.microsoft.com/office/drawing/2014/main" id="{42D32C54-D57E-4ECC-B13A-5677C89F37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B5170-5696-41A9-B83C-77774CCE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A</a:t>
            </a:r>
            <a:r>
              <a:rPr lang="en-US" dirty="0"/>
              <a:t>GENDA</a:t>
            </a:r>
            <a:endParaRPr lang="en-CA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EABC7F-2761-4D6E-91F3-72254E2CE1CE}"/>
              </a:ext>
            </a:extLst>
          </p:cNvPr>
          <p:cNvGrpSpPr/>
          <p:nvPr/>
        </p:nvGrpSpPr>
        <p:grpSpPr>
          <a:xfrm>
            <a:off x="4831785" y="3964002"/>
            <a:ext cx="2228400" cy="2102400"/>
            <a:chOff x="4597325" y="4151570"/>
            <a:chExt cx="2228400" cy="2102400"/>
          </a:xfrm>
        </p:grpSpPr>
        <p:sp>
          <p:nvSpPr>
            <p:cNvPr id="26" name="Circle: Hollow 25">
              <a:extLst>
                <a:ext uri="{FF2B5EF4-FFF2-40B4-BE49-F238E27FC236}">
                  <a16:creationId xmlns:a16="http://schemas.microsoft.com/office/drawing/2014/main" id="{9A559B36-2E9E-4634-8C1F-3E62E40363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97325" y="4151570"/>
              <a:ext cx="2228400" cy="2102400"/>
            </a:xfrm>
            <a:prstGeom prst="donut">
              <a:avLst>
                <a:gd name="adj" fmla="val 12255"/>
              </a:avLst>
            </a:prstGeom>
            <a:solidFill>
              <a:schemeClr val="accent4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 3850" descr="Icon of lightning. ">
              <a:extLst>
                <a:ext uri="{FF2B5EF4-FFF2-40B4-BE49-F238E27FC236}">
                  <a16:creationId xmlns:a16="http://schemas.microsoft.com/office/drawing/2014/main" id="{38F4E2D7-9C35-4B15-9B25-3F6F2FAE2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5486" y="4757456"/>
              <a:ext cx="592079" cy="890628"/>
            </a:xfrm>
            <a:custGeom>
              <a:avLst/>
              <a:gdLst>
                <a:gd name="T0" fmla="*/ 635 w 636"/>
                <a:gd name="T1" fmla="*/ 369 h 901"/>
                <a:gd name="T2" fmla="*/ 632 w 636"/>
                <a:gd name="T3" fmla="*/ 365 h 901"/>
                <a:gd name="T4" fmla="*/ 629 w 636"/>
                <a:gd name="T5" fmla="*/ 362 h 901"/>
                <a:gd name="T6" fmla="*/ 625 w 636"/>
                <a:gd name="T7" fmla="*/ 360 h 901"/>
                <a:gd name="T8" fmla="*/ 621 w 636"/>
                <a:gd name="T9" fmla="*/ 360 h 901"/>
                <a:gd name="T10" fmla="*/ 337 w 636"/>
                <a:gd name="T11" fmla="*/ 360 h 901"/>
                <a:gd name="T12" fmla="*/ 409 w 636"/>
                <a:gd name="T13" fmla="*/ 17 h 901"/>
                <a:gd name="T14" fmla="*/ 409 w 636"/>
                <a:gd name="T15" fmla="*/ 13 h 901"/>
                <a:gd name="T16" fmla="*/ 408 w 636"/>
                <a:gd name="T17" fmla="*/ 7 h 901"/>
                <a:gd name="T18" fmla="*/ 405 w 636"/>
                <a:gd name="T19" fmla="*/ 3 h 901"/>
                <a:gd name="T20" fmla="*/ 400 w 636"/>
                <a:gd name="T21" fmla="*/ 1 h 901"/>
                <a:gd name="T22" fmla="*/ 395 w 636"/>
                <a:gd name="T23" fmla="*/ 0 h 901"/>
                <a:gd name="T24" fmla="*/ 390 w 636"/>
                <a:gd name="T25" fmla="*/ 0 h 901"/>
                <a:gd name="T26" fmla="*/ 385 w 636"/>
                <a:gd name="T27" fmla="*/ 2 h 901"/>
                <a:gd name="T28" fmla="*/ 382 w 636"/>
                <a:gd name="T29" fmla="*/ 6 h 901"/>
                <a:gd name="T30" fmla="*/ 2 w 636"/>
                <a:gd name="T31" fmla="*/ 547 h 901"/>
                <a:gd name="T32" fmla="*/ 1 w 636"/>
                <a:gd name="T33" fmla="*/ 550 h 901"/>
                <a:gd name="T34" fmla="*/ 0 w 636"/>
                <a:gd name="T35" fmla="*/ 554 h 901"/>
                <a:gd name="T36" fmla="*/ 0 w 636"/>
                <a:gd name="T37" fmla="*/ 559 h 901"/>
                <a:gd name="T38" fmla="*/ 1 w 636"/>
                <a:gd name="T39" fmla="*/ 562 h 901"/>
                <a:gd name="T40" fmla="*/ 4 w 636"/>
                <a:gd name="T41" fmla="*/ 566 h 901"/>
                <a:gd name="T42" fmla="*/ 8 w 636"/>
                <a:gd name="T43" fmla="*/ 568 h 901"/>
                <a:gd name="T44" fmla="*/ 11 w 636"/>
                <a:gd name="T45" fmla="*/ 569 h 901"/>
                <a:gd name="T46" fmla="*/ 15 w 636"/>
                <a:gd name="T47" fmla="*/ 570 h 901"/>
                <a:gd name="T48" fmla="*/ 299 w 636"/>
                <a:gd name="T49" fmla="*/ 570 h 901"/>
                <a:gd name="T50" fmla="*/ 228 w 636"/>
                <a:gd name="T51" fmla="*/ 882 h 901"/>
                <a:gd name="T52" fmla="*/ 228 w 636"/>
                <a:gd name="T53" fmla="*/ 888 h 901"/>
                <a:gd name="T54" fmla="*/ 229 w 636"/>
                <a:gd name="T55" fmla="*/ 892 h 901"/>
                <a:gd name="T56" fmla="*/ 232 w 636"/>
                <a:gd name="T57" fmla="*/ 896 h 901"/>
                <a:gd name="T58" fmla="*/ 236 w 636"/>
                <a:gd name="T59" fmla="*/ 900 h 901"/>
                <a:gd name="T60" fmla="*/ 239 w 636"/>
                <a:gd name="T61" fmla="*/ 901 h 901"/>
                <a:gd name="T62" fmla="*/ 243 w 636"/>
                <a:gd name="T63" fmla="*/ 901 h 901"/>
                <a:gd name="T64" fmla="*/ 246 w 636"/>
                <a:gd name="T65" fmla="*/ 901 h 901"/>
                <a:gd name="T66" fmla="*/ 249 w 636"/>
                <a:gd name="T67" fmla="*/ 900 h 901"/>
                <a:gd name="T68" fmla="*/ 252 w 636"/>
                <a:gd name="T69" fmla="*/ 897 h 901"/>
                <a:gd name="T70" fmla="*/ 254 w 636"/>
                <a:gd name="T71" fmla="*/ 895 h 901"/>
                <a:gd name="T72" fmla="*/ 633 w 636"/>
                <a:gd name="T73" fmla="*/ 384 h 901"/>
                <a:gd name="T74" fmla="*/ 635 w 636"/>
                <a:gd name="T75" fmla="*/ 381 h 901"/>
                <a:gd name="T76" fmla="*/ 636 w 636"/>
                <a:gd name="T77" fmla="*/ 376 h 901"/>
                <a:gd name="T78" fmla="*/ 636 w 636"/>
                <a:gd name="T79" fmla="*/ 372 h 901"/>
                <a:gd name="T80" fmla="*/ 635 w 636"/>
                <a:gd name="T81" fmla="*/ 369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36" h="901">
                  <a:moveTo>
                    <a:pt x="635" y="369"/>
                  </a:moveTo>
                  <a:lnTo>
                    <a:pt x="632" y="365"/>
                  </a:lnTo>
                  <a:lnTo>
                    <a:pt x="629" y="362"/>
                  </a:lnTo>
                  <a:lnTo>
                    <a:pt x="625" y="360"/>
                  </a:lnTo>
                  <a:lnTo>
                    <a:pt x="621" y="360"/>
                  </a:lnTo>
                  <a:lnTo>
                    <a:pt x="337" y="360"/>
                  </a:lnTo>
                  <a:lnTo>
                    <a:pt x="409" y="17"/>
                  </a:lnTo>
                  <a:lnTo>
                    <a:pt x="409" y="13"/>
                  </a:lnTo>
                  <a:lnTo>
                    <a:pt x="408" y="7"/>
                  </a:lnTo>
                  <a:lnTo>
                    <a:pt x="405" y="3"/>
                  </a:lnTo>
                  <a:lnTo>
                    <a:pt x="400" y="1"/>
                  </a:lnTo>
                  <a:lnTo>
                    <a:pt x="395" y="0"/>
                  </a:lnTo>
                  <a:lnTo>
                    <a:pt x="390" y="0"/>
                  </a:lnTo>
                  <a:lnTo>
                    <a:pt x="385" y="2"/>
                  </a:lnTo>
                  <a:lnTo>
                    <a:pt x="382" y="6"/>
                  </a:lnTo>
                  <a:lnTo>
                    <a:pt x="2" y="547"/>
                  </a:lnTo>
                  <a:lnTo>
                    <a:pt x="1" y="550"/>
                  </a:lnTo>
                  <a:lnTo>
                    <a:pt x="0" y="554"/>
                  </a:lnTo>
                  <a:lnTo>
                    <a:pt x="0" y="559"/>
                  </a:lnTo>
                  <a:lnTo>
                    <a:pt x="1" y="562"/>
                  </a:lnTo>
                  <a:lnTo>
                    <a:pt x="4" y="566"/>
                  </a:lnTo>
                  <a:lnTo>
                    <a:pt x="8" y="568"/>
                  </a:lnTo>
                  <a:lnTo>
                    <a:pt x="11" y="569"/>
                  </a:lnTo>
                  <a:lnTo>
                    <a:pt x="15" y="570"/>
                  </a:lnTo>
                  <a:lnTo>
                    <a:pt x="299" y="570"/>
                  </a:lnTo>
                  <a:lnTo>
                    <a:pt x="228" y="882"/>
                  </a:lnTo>
                  <a:lnTo>
                    <a:pt x="228" y="888"/>
                  </a:lnTo>
                  <a:lnTo>
                    <a:pt x="229" y="892"/>
                  </a:lnTo>
                  <a:lnTo>
                    <a:pt x="232" y="896"/>
                  </a:lnTo>
                  <a:lnTo>
                    <a:pt x="236" y="900"/>
                  </a:lnTo>
                  <a:lnTo>
                    <a:pt x="239" y="901"/>
                  </a:lnTo>
                  <a:lnTo>
                    <a:pt x="243" y="901"/>
                  </a:lnTo>
                  <a:lnTo>
                    <a:pt x="246" y="901"/>
                  </a:lnTo>
                  <a:lnTo>
                    <a:pt x="249" y="900"/>
                  </a:lnTo>
                  <a:lnTo>
                    <a:pt x="252" y="897"/>
                  </a:lnTo>
                  <a:lnTo>
                    <a:pt x="254" y="895"/>
                  </a:lnTo>
                  <a:lnTo>
                    <a:pt x="633" y="384"/>
                  </a:lnTo>
                  <a:lnTo>
                    <a:pt x="635" y="381"/>
                  </a:lnTo>
                  <a:lnTo>
                    <a:pt x="636" y="376"/>
                  </a:lnTo>
                  <a:lnTo>
                    <a:pt x="636" y="372"/>
                  </a:lnTo>
                  <a:lnTo>
                    <a:pt x="635" y="36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31839D-D973-46DE-A96E-2A3D11C243CD}"/>
              </a:ext>
            </a:extLst>
          </p:cNvPr>
          <p:cNvGrpSpPr/>
          <p:nvPr/>
        </p:nvGrpSpPr>
        <p:grpSpPr>
          <a:xfrm>
            <a:off x="1175206" y="1858068"/>
            <a:ext cx="3927450" cy="2102400"/>
            <a:chOff x="1360895" y="1857734"/>
            <a:chExt cx="3927450" cy="21024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8E4F035-3C84-45FB-923D-9F5C54BD505D}"/>
                </a:ext>
              </a:extLst>
            </p:cNvPr>
            <p:cNvGrpSpPr/>
            <p:nvPr/>
          </p:nvGrpSpPr>
          <p:grpSpPr>
            <a:xfrm>
              <a:off x="3059945" y="1857734"/>
              <a:ext cx="2228400" cy="2102400"/>
              <a:chOff x="2368925" y="2049170"/>
              <a:chExt cx="2228400" cy="2102400"/>
            </a:xfrm>
          </p:grpSpPr>
          <p:sp>
            <p:nvSpPr>
              <p:cNvPr id="24" name="Circle: Hollow 23">
                <a:extLst>
                  <a:ext uri="{FF2B5EF4-FFF2-40B4-BE49-F238E27FC236}">
                    <a16:creationId xmlns:a16="http://schemas.microsoft.com/office/drawing/2014/main" id="{F1B36D3F-B6DD-4F6E-BA46-B6A39A1CF3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8925" y="2049170"/>
                <a:ext cx="2228400" cy="2102400"/>
              </a:xfrm>
              <a:prstGeom prst="donut">
                <a:avLst>
                  <a:gd name="adj" fmla="val 12255"/>
                </a:avLst>
              </a:prstGeom>
              <a:solidFill>
                <a:srgbClr val="3D9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reeform 3886" descr="Icon of magnifying glass to represent search. ">
                <a:extLst>
                  <a:ext uri="{FF2B5EF4-FFF2-40B4-BE49-F238E27FC236}">
                    <a16:creationId xmlns:a16="http://schemas.microsoft.com/office/drawing/2014/main" id="{EE1558C3-6469-48DA-BEF5-DE40DE250E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77831" y="2788012"/>
                <a:ext cx="692213" cy="703518"/>
              </a:xfrm>
              <a:custGeom>
                <a:avLst/>
                <a:gdLst>
                  <a:gd name="T0" fmla="*/ 268 w 902"/>
                  <a:gd name="T1" fmla="*/ 575 h 901"/>
                  <a:gd name="T2" fmla="*/ 207 w 902"/>
                  <a:gd name="T3" fmla="*/ 555 h 901"/>
                  <a:gd name="T4" fmla="*/ 155 w 902"/>
                  <a:gd name="T5" fmla="*/ 520 h 901"/>
                  <a:gd name="T6" fmla="*/ 112 w 902"/>
                  <a:gd name="T7" fmla="*/ 475 h 901"/>
                  <a:gd name="T8" fmla="*/ 81 w 902"/>
                  <a:gd name="T9" fmla="*/ 422 h 901"/>
                  <a:gd name="T10" fmla="*/ 64 w 902"/>
                  <a:gd name="T11" fmla="*/ 360 h 901"/>
                  <a:gd name="T12" fmla="*/ 61 w 902"/>
                  <a:gd name="T13" fmla="*/ 294 h 901"/>
                  <a:gd name="T14" fmla="*/ 76 w 902"/>
                  <a:gd name="T15" fmla="*/ 231 h 901"/>
                  <a:gd name="T16" fmla="*/ 104 w 902"/>
                  <a:gd name="T17" fmla="*/ 175 h 901"/>
                  <a:gd name="T18" fmla="*/ 145 w 902"/>
                  <a:gd name="T19" fmla="*/ 128 h 901"/>
                  <a:gd name="T20" fmla="*/ 197 w 902"/>
                  <a:gd name="T21" fmla="*/ 92 h 901"/>
                  <a:gd name="T22" fmla="*/ 256 w 902"/>
                  <a:gd name="T23" fmla="*/ 69 h 901"/>
                  <a:gd name="T24" fmla="*/ 320 w 902"/>
                  <a:gd name="T25" fmla="*/ 60 h 901"/>
                  <a:gd name="T26" fmla="*/ 385 w 902"/>
                  <a:gd name="T27" fmla="*/ 69 h 901"/>
                  <a:gd name="T28" fmla="*/ 444 w 902"/>
                  <a:gd name="T29" fmla="*/ 92 h 901"/>
                  <a:gd name="T30" fmla="*/ 495 w 902"/>
                  <a:gd name="T31" fmla="*/ 128 h 901"/>
                  <a:gd name="T32" fmla="*/ 537 w 902"/>
                  <a:gd name="T33" fmla="*/ 175 h 901"/>
                  <a:gd name="T34" fmla="*/ 564 w 902"/>
                  <a:gd name="T35" fmla="*/ 231 h 901"/>
                  <a:gd name="T36" fmla="*/ 579 w 902"/>
                  <a:gd name="T37" fmla="*/ 294 h 901"/>
                  <a:gd name="T38" fmla="*/ 577 w 902"/>
                  <a:gd name="T39" fmla="*/ 360 h 901"/>
                  <a:gd name="T40" fmla="*/ 560 w 902"/>
                  <a:gd name="T41" fmla="*/ 422 h 901"/>
                  <a:gd name="T42" fmla="*/ 529 w 902"/>
                  <a:gd name="T43" fmla="*/ 475 h 901"/>
                  <a:gd name="T44" fmla="*/ 486 w 902"/>
                  <a:gd name="T45" fmla="*/ 520 h 901"/>
                  <a:gd name="T46" fmla="*/ 432 w 902"/>
                  <a:gd name="T47" fmla="*/ 555 h 901"/>
                  <a:gd name="T48" fmla="*/ 372 w 902"/>
                  <a:gd name="T49" fmla="*/ 575 h 901"/>
                  <a:gd name="T50" fmla="*/ 320 w 902"/>
                  <a:gd name="T51" fmla="*/ 580 h 901"/>
                  <a:gd name="T52" fmla="*/ 591 w 902"/>
                  <a:gd name="T53" fmla="*/ 491 h 901"/>
                  <a:gd name="T54" fmla="*/ 621 w 902"/>
                  <a:gd name="T55" fmla="*/ 430 h 901"/>
                  <a:gd name="T56" fmla="*/ 637 w 902"/>
                  <a:gd name="T57" fmla="*/ 363 h 901"/>
                  <a:gd name="T58" fmla="*/ 638 w 902"/>
                  <a:gd name="T59" fmla="*/ 288 h 901"/>
                  <a:gd name="T60" fmla="*/ 621 w 902"/>
                  <a:gd name="T61" fmla="*/ 211 h 901"/>
                  <a:gd name="T62" fmla="*/ 586 w 902"/>
                  <a:gd name="T63" fmla="*/ 142 h 901"/>
                  <a:gd name="T64" fmla="*/ 535 w 902"/>
                  <a:gd name="T65" fmla="*/ 83 h 901"/>
                  <a:gd name="T66" fmla="*/ 473 w 902"/>
                  <a:gd name="T67" fmla="*/ 39 h 901"/>
                  <a:gd name="T68" fmla="*/ 400 w 902"/>
                  <a:gd name="T69" fmla="*/ 10 h 901"/>
                  <a:gd name="T70" fmla="*/ 320 w 902"/>
                  <a:gd name="T71" fmla="*/ 0 h 901"/>
                  <a:gd name="T72" fmla="*/ 241 w 902"/>
                  <a:gd name="T73" fmla="*/ 10 h 901"/>
                  <a:gd name="T74" fmla="*/ 168 w 902"/>
                  <a:gd name="T75" fmla="*/ 39 h 901"/>
                  <a:gd name="T76" fmla="*/ 105 w 902"/>
                  <a:gd name="T77" fmla="*/ 83 h 901"/>
                  <a:gd name="T78" fmla="*/ 55 w 902"/>
                  <a:gd name="T79" fmla="*/ 142 h 901"/>
                  <a:gd name="T80" fmla="*/ 20 w 902"/>
                  <a:gd name="T81" fmla="*/ 211 h 901"/>
                  <a:gd name="T82" fmla="*/ 1 w 902"/>
                  <a:gd name="T83" fmla="*/ 288 h 901"/>
                  <a:gd name="T84" fmla="*/ 3 w 902"/>
                  <a:gd name="T85" fmla="*/ 369 h 901"/>
                  <a:gd name="T86" fmla="*/ 25 w 902"/>
                  <a:gd name="T87" fmla="*/ 445 h 901"/>
                  <a:gd name="T88" fmla="*/ 64 w 902"/>
                  <a:gd name="T89" fmla="*/ 512 h 901"/>
                  <a:gd name="T90" fmla="*/ 117 w 902"/>
                  <a:gd name="T91" fmla="*/ 568 h 901"/>
                  <a:gd name="T92" fmla="*/ 182 w 902"/>
                  <a:gd name="T93" fmla="*/ 608 h 901"/>
                  <a:gd name="T94" fmla="*/ 256 w 902"/>
                  <a:gd name="T95" fmla="*/ 634 h 901"/>
                  <a:gd name="T96" fmla="*/ 335 w 902"/>
                  <a:gd name="T97" fmla="*/ 641 h 901"/>
                  <a:gd name="T98" fmla="*/ 405 w 902"/>
                  <a:gd name="T99" fmla="*/ 630 h 901"/>
                  <a:gd name="T100" fmla="*/ 468 w 902"/>
                  <a:gd name="T101" fmla="*/ 604 h 901"/>
                  <a:gd name="T102" fmla="*/ 525 w 902"/>
                  <a:gd name="T103" fmla="*/ 567 h 901"/>
                  <a:gd name="T104" fmla="*/ 871 w 902"/>
                  <a:gd name="T105" fmla="*/ 901 h 901"/>
                  <a:gd name="T106" fmla="*/ 897 w 902"/>
                  <a:gd name="T107" fmla="*/ 888 h 901"/>
                  <a:gd name="T108" fmla="*/ 899 w 902"/>
                  <a:gd name="T109" fmla="*/ 860 h 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02" h="901">
                    <a:moveTo>
                      <a:pt x="320" y="580"/>
                    </a:moveTo>
                    <a:lnTo>
                      <a:pt x="307" y="580"/>
                    </a:lnTo>
                    <a:lnTo>
                      <a:pt x="294" y="579"/>
                    </a:lnTo>
                    <a:lnTo>
                      <a:pt x="281" y="577"/>
                    </a:lnTo>
                    <a:lnTo>
                      <a:pt x="268" y="575"/>
                    </a:lnTo>
                    <a:lnTo>
                      <a:pt x="256" y="572"/>
                    </a:lnTo>
                    <a:lnTo>
                      <a:pt x="243" y="569"/>
                    </a:lnTo>
                    <a:lnTo>
                      <a:pt x="231" y="564"/>
                    </a:lnTo>
                    <a:lnTo>
                      <a:pt x="219" y="560"/>
                    </a:lnTo>
                    <a:lnTo>
                      <a:pt x="207" y="555"/>
                    </a:lnTo>
                    <a:lnTo>
                      <a:pt x="197" y="549"/>
                    </a:lnTo>
                    <a:lnTo>
                      <a:pt x="186" y="543"/>
                    </a:lnTo>
                    <a:lnTo>
                      <a:pt x="175" y="535"/>
                    </a:lnTo>
                    <a:lnTo>
                      <a:pt x="164" y="529"/>
                    </a:lnTo>
                    <a:lnTo>
                      <a:pt x="155" y="520"/>
                    </a:lnTo>
                    <a:lnTo>
                      <a:pt x="145" y="513"/>
                    </a:lnTo>
                    <a:lnTo>
                      <a:pt x="136" y="504"/>
                    </a:lnTo>
                    <a:lnTo>
                      <a:pt x="128" y="495"/>
                    </a:lnTo>
                    <a:lnTo>
                      <a:pt x="119" y="486"/>
                    </a:lnTo>
                    <a:lnTo>
                      <a:pt x="112" y="475"/>
                    </a:lnTo>
                    <a:lnTo>
                      <a:pt x="104" y="466"/>
                    </a:lnTo>
                    <a:lnTo>
                      <a:pt x="98" y="455"/>
                    </a:lnTo>
                    <a:lnTo>
                      <a:pt x="91" y="444"/>
                    </a:lnTo>
                    <a:lnTo>
                      <a:pt x="86" y="432"/>
                    </a:lnTo>
                    <a:lnTo>
                      <a:pt x="81" y="422"/>
                    </a:lnTo>
                    <a:lnTo>
                      <a:pt x="76" y="410"/>
                    </a:lnTo>
                    <a:lnTo>
                      <a:pt x="72" y="397"/>
                    </a:lnTo>
                    <a:lnTo>
                      <a:pt x="69" y="385"/>
                    </a:lnTo>
                    <a:lnTo>
                      <a:pt x="66" y="372"/>
                    </a:lnTo>
                    <a:lnTo>
                      <a:pt x="64" y="360"/>
                    </a:lnTo>
                    <a:lnTo>
                      <a:pt x="61" y="347"/>
                    </a:lnTo>
                    <a:lnTo>
                      <a:pt x="60" y="334"/>
                    </a:lnTo>
                    <a:lnTo>
                      <a:pt x="60" y="320"/>
                    </a:lnTo>
                    <a:lnTo>
                      <a:pt x="60" y="307"/>
                    </a:lnTo>
                    <a:lnTo>
                      <a:pt x="61" y="294"/>
                    </a:lnTo>
                    <a:lnTo>
                      <a:pt x="64" y="281"/>
                    </a:lnTo>
                    <a:lnTo>
                      <a:pt x="66" y="268"/>
                    </a:lnTo>
                    <a:lnTo>
                      <a:pt x="69" y="256"/>
                    </a:lnTo>
                    <a:lnTo>
                      <a:pt x="72" y="243"/>
                    </a:lnTo>
                    <a:lnTo>
                      <a:pt x="76" y="231"/>
                    </a:lnTo>
                    <a:lnTo>
                      <a:pt x="81" y="219"/>
                    </a:lnTo>
                    <a:lnTo>
                      <a:pt x="86" y="207"/>
                    </a:lnTo>
                    <a:lnTo>
                      <a:pt x="91" y="197"/>
                    </a:lnTo>
                    <a:lnTo>
                      <a:pt x="98" y="186"/>
                    </a:lnTo>
                    <a:lnTo>
                      <a:pt x="104" y="175"/>
                    </a:lnTo>
                    <a:lnTo>
                      <a:pt x="112" y="164"/>
                    </a:lnTo>
                    <a:lnTo>
                      <a:pt x="119" y="155"/>
                    </a:lnTo>
                    <a:lnTo>
                      <a:pt x="128" y="145"/>
                    </a:lnTo>
                    <a:lnTo>
                      <a:pt x="136" y="137"/>
                    </a:lnTo>
                    <a:lnTo>
                      <a:pt x="145" y="128"/>
                    </a:lnTo>
                    <a:lnTo>
                      <a:pt x="155" y="119"/>
                    </a:lnTo>
                    <a:lnTo>
                      <a:pt x="164" y="112"/>
                    </a:lnTo>
                    <a:lnTo>
                      <a:pt x="175" y="104"/>
                    </a:lnTo>
                    <a:lnTo>
                      <a:pt x="186" y="98"/>
                    </a:lnTo>
                    <a:lnTo>
                      <a:pt x="197" y="92"/>
                    </a:lnTo>
                    <a:lnTo>
                      <a:pt x="207" y="86"/>
                    </a:lnTo>
                    <a:lnTo>
                      <a:pt x="219" y="81"/>
                    </a:lnTo>
                    <a:lnTo>
                      <a:pt x="231" y="77"/>
                    </a:lnTo>
                    <a:lnTo>
                      <a:pt x="243" y="72"/>
                    </a:lnTo>
                    <a:lnTo>
                      <a:pt x="256" y="69"/>
                    </a:lnTo>
                    <a:lnTo>
                      <a:pt x="268" y="66"/>
                    </a:lnTo>
                    <a:lnTo>
                      <a:pt x="281" y="64"/>
                    </a:lnTo>
                    <a:lnTo>
                      <a:pt x="294" y="61"/>
                    </a:lnTo>
                    <a:lnTo>
                      <a:pt x="307" y="60"/>
                    </a:lnTo>
                    <a:lnTo>
                      <a:pt x="320" y="60"/>
                    </a:lnTo>
                    <a:lnTo>
                      <a:pt x="334" y="60"/>
                    </a:lnTo>
                    <a:lnTo>
                      <a:pt x="347" y="61"/>
                    </a:lnTo>
                    <a:lnTo>
                      <a:pt x="360" y="64"/>
                    </a:lnTo>
                    <a:lnTo>
                      <a:pt x="372" y="66"/>
                    </a:lnTo>
                    <a:lnTo>
                      <a:pt x="385" y="69"/>
                    </a:lnTo>
                    <a:lnTo>
                      <a:pt x="397" y="72"/>
                    </a:lnTo>
                    <a:lnTo>
                      <a:pt x="410" y="77"/>
                    </a:lnTo>
                    <a:lnTo>
                      <a:pt x="422" y="81"/>
                    </a:lnTo>
                    <a:lnTo>
                      <a:pt x="432" y="86"/>
                    </a:lnTo>
                    <a:lnTo>
                      <a:pt x="444" y="92"/>
                    </a:lnTo>
                    <a:lnTo>
                      <a:pt x="455" y="98"/>
                    </a:lnTo>
                    <a:lnTo>
                      <a:pt x="466" y="104"/>
                    </a:lnTo>
                    <a:lnTo>
                      <a:pt x="475" y="112"/>
                    </a:lnTo>
                    <a:lnTo>
                      <a:pt x="486" y="119"/>
                    </a:lnTo>
                    <a:lnTo>
                      <a:pt x="495" y="128"/>
                    </a:lnTo>
                    <a:lnTo>
                      <a:pt x="504" y="137"/>
                    </a:lnTo>
                    <a:lnTo>
                      <a:pt x="513" y="145"/>
                    </a:lnTo>
                    <a:lnTo>
                      <a:pt x="522" y="155"/>
                    </a:lnTo>
                    <a:lnTo>
                      <a:pt x="529" y="164"/>
                    </a:lnTo>
                    <a:lnTo>
                      <a:pt x="537" y="175"/>
                    </a:lnTo>
                    <a:lnTo>
                      <a:pt x="543" y="186"/>
                    </a:lnTo>
                    <a:lnTo>
                      <a:pt x="549" y="197"/>
                    </a:lnTo>
                    <a:lnTo>
                      <a:pt x="555" y="207"/>
                    </a:lnTo>
                    <a:lnTo>
                      <a:pt x="560" y="219"/>
                    </a:lnTo>
                    <a:lnTo>
                      <a:pt x="564" y="231"/>
                    </a:lnTo>
                    <a:lnTo>
                      <a:pt x="569" y="243"/>
                    </a:lnTo>
                    <a:lnTo>
                      <a:pt x="572" y="256"/>
                    </a:lnTo>
                    <a:lnTo>
                      <a:pt x="575" y="268"/>
                    </a:lnTo>
                    <a:lnTo>
                      <a:pt x="577" y="281"/>
                    </a:lnTo>
                    <a:lnTo>
                      <a:pt x="579" y="294"/>
                    </a:lnTo>
                    <a:lnTo>
                      <a:pt x="580" y="307"/>
                    </a:lnTo>
                    <a:lnTo>
                      <a:pt x="580" y="320"/>
                    </a:lnTo>
                    <a:lnTo>
                      <a:pt x="580" y="334"/>
                    </a:lnTo>
                    <a:lnTo>
                      <a:pt x="579" y="347"/>
                    </a:lnTo>
                    <a:lnTo>
                      <a:pt x="577" y="360"/>
                    </a:lnTo>
                    <a:lnTo>
                      <a:pt x="575" y="372"/>
                    </a:lnTo>
                    <a:lnTo>
                      <a:pt x="572" y="385"/>
                    </a:lnTo>
                    <a:lnTo>
                      <a:pt x="569" y="397"/>
                    </a:lnTo>
                    <a:lnTo>
                      <a:pt x="564" y="410"/>
                    </a:lnTo>
                    <a:lnTo>
                      <a:pt x="560" y="422"/>
                    </a:lnTo>
                    <a:lnTo>
                      <a:pt x="555" y="432"/>
                    </a:lnTo>
                    <a:lnTo>
                      <a:pt x="549" y="444"/>
                    </a:lnTo>
                    <a:lnTo>
                      <a:pt x="543" y="455"/>
                    </a:lnTo>
                    <a:lnTo>
                      <a:pt x="537" y="466"/>
                    </a:lnTo>
                    <a:lnTo>
                      <a:pt x="529" y="475"/>
                    </a:lnTo>
                    <a:lnTo>
                      <a:pt x="522" y="486"/>
                    </a:lnTo>
                    <a:lnTo>
                      <a:pt x="513" y="495"/>
                    </a:lnTo>
                    <a:lnTo>
                      <a:pt x="504" y="504"/>
                    </a:lnTo>
                    <a:lnTo>
                      <a:pt x="495" y="513"/>
                    </a:lnTo>
                    <a:lnTo>
                      <a:pt x="486" y="520"/>
                    </a:lnTo>
                    <a:lnTo>
                      <a:pt x="475" y="529"/>
                    </a:lnTo>
                    <a:lnTo>
                      <a:pt x="466" y="535"/>
                    </a:lnTo>
                    <a:lnTo>
                      <a:pt x="455" y="543"/>
                    </a:lnTo>
                    <a:lnTo>
                      <a:pt x="444" y="549"/>
                    </a:lnTo>
                    <a:lnTo>
                      <a:pt x="432" y="555"/>
                    </a:lnTo>
                    <a:lnTo>
                      <a:pt x="422" y="560"/>
                    </a:lnTo>
                    <a:lnTo>
                      <a:pt x="410" y="564"/>
                    </a:lnTo>
                    <a:lnTo>
                      <a:pt x="397" y="569"/>
                    </a:lnTo>
                    <a:lnTo>
                      <a:pt x="385" y="572"/>
                    </a:lnTo>
                    <a:lnTo>
                      <a:pt x="372" y="575"/>
                    </a:lnTo>
                    <a:lnTo>
                      <a:pt x="360" y="577"/>
                    </a:lnTo>
                    <a:lnTo>
                      <a:pt x="347" y="579"/>
                    </a:lnTo>
                    <a:lnTo>
                      <a:pt x="334" y="580"/>
                    </a:lnTo>
                    <a:lnTo>
                      <a:pt x="320" y="580"/>
                    </a:lnTo>
                    <a:lnTo>
                      <a:pt x="320" y="580"/>
                    </a:lnTo>
                    <a:close/>
                    <a:moveTo>
                      <a:pt x="893" y="851"/>
                    </a:moveTo>
                    <a:lnTo>
                      <a:pt x="567" y="525"/>
                    </a:lnTo>
                    <a:lnTo>
                      <a:pt x="575" y="514"/>
                    </a:lnTo>
                    <a:lnTo>
                      <a:pt x="584" y="503"/>
                    </a:lnTo>
                    <a:lnTo>
                      <a:pt x="591" y="491"/>
                    </a:lnTo>
                    <a:lnTo>
                      <a:pt x="598" y="480"/>
                    </a:lnTo>
                    <a:lnTo>
                      <a:pt x="604" y="468"/>
                    </a:lnTo>
                    <a:lnTo>
                      <a:pt x="611" y="456"/>
                    </a:lnTo>
                    <a:lnTo>
                      <a:pt x="616" y="443"/>
                    </a:lnTo>
                    <a:lnTo>
                      <a:pt x="621" y="430"/>
                    </a:lnTo>
                    <a:lnTo>
                      <a:pt x="626" y="417"/>
                    </a:lnTo>
                    <a:lnTo>
                      <a:pt x="630" y="405"/>
                    </a:lnTo>
                    <a:lnTo>
                      <a:pt x="633" y="391"/>
                    </a:lnTo>
                    <a:lnTo>
                      <a:pt x="635" y="377"/>
                    </a:lnTo>
                    <a:lnTo>
                      <a:pt x="637" y="363"/>
                    </a:lnTo>
                    <a:lnTo>
                      <a:pt x="639" y="349"/>
                    </a:lnTo>
                    <a:lnTo>
                      <a:pt x="641" y="335"/>
                    </a:lnTo>
                    <a:lnTo>
                      <a:pt x="641" y="320"/>
                    </a:lnTo>
                    <a:lnTo>
                      <a:pt x="641" y="304"/>
                    </a:lnTo>
                    <a:lnTo>
                      <a:pt x="638" y="288"/>
                    </a:lnTo>
                    <a:lnTo>
                      <a:pt x="637" y="272"/>
                    </a:lnTo>
                    <a:lnTo>
                      <a:pt x="634" y="256"/>
                    </a:lnTo>
                    <a:lnTo>
                      <a:pt x="631" y="241"/>
                    </a:lnTo>
                    <a:lnTo>
                      <a:pt x="627" y="226"/>
                    </a:lnTo>
                    <a:lnTo>
                      <a:pt x="621" y="211"/>
                    </a:lnTo>
                    <a:lnTo>
                      <a:pt x="616" y="196"/>
                    </a:lnTo>
                    <a:lnTo>
                      <a:pt x="609" y="182"/>
                    </a:lnTo>
                    <a:lnTo>
                      <a:pt x="602" y="168"/>
                    </a:lnTo>
                    <a:lnTo>
                      <a:pt x="594" y="155"/>
                    </a:lnTo>
                    <a:lnTo>
                      <a:pt x="586" y="142"/>
                    </a:lnTo>
                    <a:lnTo>
                      <a:pt x="577" y="129"/>
                    </a:lnTo>
                    <a:lnTo>
                      <a:pt x="568" y="117"/>
                    </a:lnTo>
                    <a:lnTo>
                      <a:pt x="557" y="105"/>
                    </a:lnTo>
                    <a:lnTo>
                      <a:pt x="546" y="94"/>
                    </a:lnTo>
                    <a:lnTo>
                      <a:pt x="535" y="83"/>
                    </a:lnTo>
                    <a:lnTo>
                      <a:pt x="524" y="73"/>
                    </a:lnTo>
                    <a:lnTo>
                      <a:pt x="512" y="64"/>
                    </a:lnTo>
                    <a:lnTo>
                      <a:pt x="499" y="55"/>
                    </a:lnTo>
                    <a:lnTo>
                      <a:pt x="486" y="46"/>
                    </a:lnTo>
                    <a:lnTo>
                      <a:pt x="473" y="39"/>
                    </a:lnTo>
                    <a:lnTo>
                      <a:pt x="459" y="31"/>
                    </a:lnTo>
                    <a:lnTo>
                      <a:pt x="445" y="25"/>
                    </a:lnTo>
                    <a:lnTo>
                      <a:pt x="430" y="20"/>
                    </a:lnTo>
                    <a:lnTo>
                      <a:pt x="415" y="14"/>
                    </a:lnTo>
                    <a:lnTo>
                      <a:pt x="400" y="10"/>
                    </a:lnTo>
                    <a:lnTo>
                      <a:pt x="385" y="7"/>
                    </a:lnTo>
                    <a:lnTo>
                      <a:pt x="369" y="4"/>
                    </a:lnTo>
                    <a:lnTo>
                      <a:pt x="353" y="1"/>
                    </a:lnTo>
                    <a:lnTo>
                      <a:pt x="337" y="0"/>
                    </a:lnTo>
                    <a:lnTo>
                      <a:pt x="320" y="0"/>
                    </a:lnTo>
                    <a:lnTo>
                      <a:pt x="304" y="0"/>
                    </a:lnTo>
                    <a:lnTo>
                      <a:pt x="288" y="1"/>
                    </a:lnTo>
                    <a:lnTo>
                      <a:pt x="272" y="4"/>
                    </a:lnTo>
                    <a:lnTo>
                      <a:pt x="256" y="7"/>
                    </a:lnTo>
                    <a:lnTo>
                      <a:pt x="241" y="10"/>
                    </a:lnTo>
                    <a:lnTo>
                      <a:pt x="225" y="14"/>
                    </a:lnTo>
                    <a:lnTo>
                      <a:pt x="210" y="20"/>
                    </a:lnTo>
                    <a:lnTo>
                      <a:pt x="195" y="25"/>
                    </a:lnTo>
                    <a:lnTo>
                      <a:pt x="182" y="31"/>
                    </a:lnTo>
                    <a:lnTo>
                      <a:pt x="168" y="39"/>
                    </a:lnTo>
                    <a:lnTo>
                      <a:pt x="155" y="46"/>
                    </a:lnTo>
                    <a:lnTo>
                      <a:pt x="142" y="55"/>
                    </a:lnTo>
                    <a:lnTo>
                      <a:pt x="129" y="64"/>
                    </a:lnTo>
                    <a:lnTo>
                      <a:pt x="117" y="73"/>
                    </a:lnTo>
                    <a:lnTo>
                      <a:pt x="105" y="83"/>
                    </a:lnTo>
                    <a:lnTo>
                      <a:pt x="94" y="94"/>
                    </a:lnTo>
                    <a:lnTo>
                      <a:pt x="84" y="105"/>
                    </a:lnTo>
                    <a:lnTo>
                      <a:pt x="73" y="117"/>
                    </a:lnTo>
                    <a:lnTo>
                      <a:pt x="64" y="129"/>
                    </a:lnTo>
                    <a:lnTo>
                      <a:pt x="55" y="142"/>
                    </a:lnTo>
                    <a:lnTo>
                      <a:pt x="46" y="155"/>
                    </a:lnTo>
                    <a:lnTo>
                      <a:pt x="39" y="168"/>
                    </a:lnTo>
                    <a:lnTo>
                      <a:pt x="31" y="182"/>
                    </a:lnTo>
                    <a:lnTo>
                      <a:pt x="25" y="196"/>
                    </a:lnTo>
                    <a:lnTo>
                      <a:pt x="20" y="211"/>
                    </a:lnTo>
                    <a:lnTo>
                      <a:pt x="14" y="226"/>
                    </a:lnTo>
                    <a:lnTo>
                      <a:pt x="10" y="241"/>
                    </a:lnTo>
                    <a:lnTo>
                      <a:pt x="7" y="256"/>
                    </a:lnTo>
                    <a:lnTo>
                      <a:pt x="3" y="272"/>
                    </a:lnTo>
                    <a:lnTo>
                      <a:pt x="1" y="288"/>
                    </a:lnTo>
                    <a:lnTo>
                      <a:pt x="0" y="304"/>
                    </a:lnTo>
                    <a:lnTo>
                      <a:pt x="0" y="320"/>
                    </a:lnTo>
                    <a:lnTo>
                      <a:pt x="0" y="337"/>
                    </a:lnTo>
                    <a:lnTo>
                      <a:pt x="1" y="353"/>
                    </a:lnTo>
                    <a:lnTo>
                      <a:pt x="3" y="369"/>
                    </a:lnTo>
                    <a:lnTo>
                      <a:pt x="7" y="385"/>
                    </a:lnTo>
                    <a:lnTo>
                      <a:pt x="10" y="400"/>
                    </a:lnTo>
                    <a:lnTo>
                      <a:pt x="14" y="415"/>
                    </a:lnTo>
                    <a:lnTo>
                      <a:pt x="20" y="430"/>
                    </a:lnTo>
                    <a:lnTo>
                      <a:pt x="25" y="445"/>
                    </a:lnTo>
                    <a:lnTo>
                      <a:pt x="31" y="459"/>
                    </a:lnTo>
                    <a:lnTo>
                      <a:pt x="39" y="473"/>
                    </a:lnTo>
                    <a:lnTo>
                      <a:pt x="46" y="486"/>
                    </a:lnTo>
                    <a:lnTo>
                      <a:pt x="55" y="499"/>
                    </a:lnTo>
                    <a:lnTo>
                      <a:pt x="64" y="512"/>
                    </a:lnTo>
                    <a:lnTo>
                      <a:pt x="73" y="524"/>
                    </a:lnTo>
                    <a:lnTo>
                      <a:pt x="84" y="535"/>
                    </a:lnTo>
                    <a:lnTo>
                      <a:pt x="94" y="546"/>
                    </a:lnTo>
                    <a:lnTo>
                      <a:pt x="105" y="557"/>
                    </a:lnTo>
                    <a:lnTo>
                      <a:pt x="117" y="568"/>
                    </a:lnTo>
                    <a:lnTo>
                      <a:pt x="129" y="577"/>
                    </a:lnTo>
                    <a:lnTo>
                      <a:pt x="142" y="586"/>
                    </a:lnTo>
                    <a:lnTo>
                      <a:pt x="155" y="594"/>
                    </a:lnTo>
                    <a:lnTo>
                      <a:pt x="168" y="602"/>
                    </a:lnTo>
                    <a:lnTo>
                      <a:pt x="182" y="608"/>
                    </a:lnTo>
                    <a:lnTo>
                      <a:pt x="195" y="615"/>
                    </a:lnTo>
                    <a:lnTo>
                      <a:pt x="210" y="621"/>
                    </a:lnTo>
                    <a:lnTo>
                      <a:pt x="225" y="627"/>
                    </a:lnTo>
                    <a:lnTo>
                      <a:pt x="241" y="631"/>
                    </a:lnTo>
                    <a:lnTo>
                      <a:pt x="256" y="634"/>
                    </a:lnTo>
                    <a:lnTo>
                      <a:pt x="272" y="637"/>
                    </a:lnTo>
                    <a:lnTo>
                      <a:pt x="288" y="638"/>
                    </a:lnTo>
                    <a:lnTo>
                      <a:pt x="304" y="641"/>
                    </a:lnTo>
                    <a:lnTo>
                      <a:pt x="320" y="641"/>
                    </a:lnTo>
                    <a:lnTo>
                      <a:pt x="335" y="641"/>
                    </a:lnTo>
                    <a:lnTo>
                      <a:pt x="349" y="639"/>
                    </a:lnTo>
                    <a:lnTo>
                      <a:pt x="363" y="637"/>
                    </a:lnTo>
                    <a:lnTo>
                      <a:pt x="377" y="635"/>
                    </a:lnTo>
                    <a:lnTo>
                      <a:pt x="391" y="633"/>
                    </a:lnTo>
                    <a:lnTo>
                      <a:pt x="405" y="630"/>
                    </a:lnTo>
                    <a:lnTo>
                      <a:pt x="417" y="625"/>
                    </a:lnTo>
                    <a:lnTo>
                      <a:pt x="430" y="621"/>
                    </a:lnTo>
                    <a:lnTo>
                      <a:pt x="443" y="616"/>
                    </a:lnTo>
                    <a:lnTo>
                      <a:pt x="456" y="610"/>
                    </a:lnTo>
                    <a:lnTo>
                      <a:pt x="468" y="604"/>
                    </a:lnTo>
                    <a:lnTo>
                      <a:pt x="480" y="598"/>
                    </a:lnTo>
                    <a:lnTo>
                      <a:pt x="491" y="591"/>
                    </a:lnTo>
                    <a:lnTo>
                      <a:pt x="503" y="584"/>
                    </a:lnTo>
                    <a:lnTo>
                      <a:pt x="514" y="575"/>
                    </a:lnTo>
                    <a:lnTo>
                      <a:pt x="525" y="567"/>
                    </a:lnTo>
                    <a:lnTo>
                      <a:pt x="851" y="892"/>
                    </a:lnTo>
                    <a:lnTo>
                      <a:pt x="855" y="897"/>
                    </a:lnTo>
                    <a:lnTo>
                      <a:pt x="860" y="899"/>
                    </a:lnTo>
                    <a:lnTo>
                      <a:pt x="866" y="901"/>
                    </a:lnTo>
                    <a:lnTo>
                      <a:pt x="871" y="901"/>
                    </a:lnTo>
                    <a:lnTo>
                      <a:pt x="878" y="901"/>
                    </a:lnTo>
                    <a:lnTo>
                      <a:pt x="883" y="899"/>
                    </a:lnTo>
                    <a:lnTo>
                      <a:pt x="888" y="897"/>
                    </a:lnTo>
                    <a:lnTo>
                      <a:pt x="893" y="892"/>
                    </a:lnTo>
                    <a:lnTo>
                      <a:pt x="897" y="888"/>
                    </a:lnTo>
                    <a:lnTo>
                      <a:pt x="899" y="883"/>
                    </a:lnTo>
                    <a:lnTo>
                      <a:pt x="901" y="877"/>
                    </a:lnTo>
                    <a:lnTo>
                      <a:pt x="902" y="871"/>
                    </a:lnTo>
                    <a:lnTo>
                      <a:pt x="901" y="866"/>
                    </a:lnTo>
                    <a:lnTo>
                      <a:pt x="899" y="860"/>
                    </a:lnTo>
                    <a:lnTo>
                      <a:pt x="897" y="855"/>
                    </a:lnTo>
                    <a:lnTo>
                      <a:pt x="893" y="851"/>
                    </a:lnTo>
                    <a:close/>
                  </a:path>
                </a:pathLst>
              </a:custGeom>
              <a:solidFill>
                <a:srgbClr val="0D829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5DD3E0-AC41-4334-A1FE-06B8D8AAB7EE}"/>
                </a:ext>
              </a:extLst>
            </p:cNvPr>
            <p:cNvGrpSpPr/>
            <p:nvPr/>
          </p:nvGrpSpPr>
          <p:grpSpPr>
            <a:xfrm>
              <a:off x="1360895" y="2553206"/>
              <a:ext cx="1817076" cy="523650"/>
              <a:chOff x="669494" y="2838426"/>
              <a:chExt cx="1817076" cy="52365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CC37F2-DE9C-453C-9322-2CF202F2530D}"/>
                  </a:ext>
                </a:extLst>
              </p:cNvPr>
              <p:cNvSpPr txBox="1"/>
              <p:nvPr/>
            </p:nvSpPr>
            <p:spPr>
              <a:xfrm>
                <a:off x="669494" y="2838426"/>
                <a:ext cx="169867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CA" sz="2800" dirty="0">
                    <a:latin typeface="Gill Sans MT" panose="020B0502020104020203" pitchFamily="34" charset="0"/>
                  </a:rPr>
                  <a:t>Problem</a:t>
                </a: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C2B6F4A-31A3-4EDE-B2A2-548D014BCF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8200" y="3362076"/>
                <a:ext cx="1648370" cy="0"/>
              </a:xfrm>
              <a:prstGeom prst="line">
                <a:avLst/>
              </a:prstGeom>
              <a:ln w="38100">
                <a:solidFill>
                  <a:srgbClr val="3D9B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108B90-8F58-4444-9FF2-9CCC087B2AB0}"/>
              </a:ext>
            </a:extLst>
          </p:cNvPr>
          <p:cNvGrpSpPr/>
          <p:nvPr/>
        </p:nvGrpSpPr>
        <p:grpSpPr>
          <a:xfrm>
            <a:off x="6796692" y="1857734"/>
            <a:ext cx="4457181" cy="2103068"/>
            <a:chOff x="6614711" y="1860934"/>
            <a:chExt cx="4457181" cy="210306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8BF0EE9-3E19-4DA9-A4E8-062008C5A11A}"/>
                </a:ext>
              </a:extLst>
            </p:cNvPr>
            <p:cNvGrpSpPr/>
            <p:nvPr/>
          </p:nvGrpSpPr>
          <p:grpSpPr>
            <a:xfrm>
              <a:off x="6614711" y="1860934"/>
              <a:ext cx="2228781" cy="2103068"/>
              <a:chOff x="6825725" y="2049123"/>
              <a:chExt cx="2228781" cy="2103068"/>
            </a:xfrm>
          </p:grpSpPr>
          <p:sp>
            <p:nvSpPr>
              <p:cNvPr id="22" name="Circle: Hollow 21">
                <a:extLst>
                  <a:ext uri="{FF2B5EF4-FFF2-40B4-BE49-F238E27FC236}">
                    <a16:creationId xmlns:a16="http://schemas.microsoft.com/office/drawing/2014/main" id="{442F9445-4547-4009-AC35-58A17CAB24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825725" y="2049123"/>
                <a:ext cx="2228781" cy="2103068"/>
              </a:xfrm>
              <a:prstGeom prst="donut">
                <a:avLst>
                  <a:gd name="adj" fmla="val 12255"/>
                </a:avLst>
              </a:prstGeom>
              <a:solidFill>
                <a:srgbClr val="11AEC7">
                  <a:lumMod val="75000"/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  <p:sp>
            <p:nvSpPr>
              <p:cNvPr id="23" name="Freeform 1671" descr="Icon of check mark. ">
                <a:extLst>
                  <a:ext uri="{FF2B5EF4-FFF2-40B4-BE49-F238E27FC236}">
                    <a16:creationId xmlns:a16="http://schemas.microsoft.com/office/drawing/2014/main" id="{CD769CDB-5D5B-4C9C-B4E7-541F136910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74727" y="2696525"/>
                <a:ext cx="788899" cy="815586"/>
              </a:xfrm>
              <a:custGeom>
                <a:avLst/>
                <a:gdLst>
                  <a:gd name="T0" fmla="*/ 279 w 719"/>
                  <a:gd name="T1" fmla="*/ 477 h 719"/>
                  <a:gd name="T2" fmla="*/ 197 w 719"/>
                  <a:gd name="T3" fmla="*/ 387 h 719"/>
                  <a:gd name="T4" fmla="*/ 217 w 719"/>
                  <a:gd name="T5" fmla="*/ 382 h 719"/>
                  <a:gd name="T6" fmla="*/ 515 w 719"/>
                  <a:gd name="T7" fmla="*/ 243 h 719"/>
                  <a:gd name="T8" fmla="*/ 519 w 719"/>
                  <a:gd name="T9" fmla="*/ 263 h 719"/>
                  <a:gd name="T10" fmla="*/ 709 w 719"/>
                  <a:gd name="T11" fmla="*/ 323 h 719"/>
                  <a:gd name="T12" fmla="*/ 687 w 719"/>
                  <a:gd name="T13" fmla="*/ 289 h 719"/>
                  <a:gd name="T14" fmla="*/ 696 w 719"/>
                  <a:gd name="T15" fmla="*/ 243 h 719"/>
                  <a:gd name="T16" fmla="*/ 675 w 719"/>
                  <a:gd name="T17" fmla="*/ 199 h 719"/>
                  <a:gd name="T18" fmla="*/ 631 w 719"/>
                  <a:gd name="T19" fmla="*/ 179 h 719"/>
                  <a:gd name="T20" fmla="*/ 630 w 719"/>
                  <a:gd name="T21" fmla="*/ 131 h 719"/>
                  <a:gd name="T22" fmla="*/ 603 w 719"/>
                  <a:gd name="T23" fmla="*/ 98 h 719"/>
                  <a:gd name="T24" fmla="*/ 569 w 719"/>
                  <a:gd name="T25" fmla="*/ 87 h 719"/>
                  <a:gd name="T26" fmla="*/ 536 w 719"/>
                  <a:gd name="T27" fmla="*/ 70 h 719"/>
                  <a:gd name="T28" fmla="*/ 507 w 719"/>
                  <a:gd name="T29" fmla="*/ 34 h 719"/>
                  <a:gd name="T30" fmla="*/ 458 w 719"/>
                  <a:gd name="T31" fmla="*/ 25 h 719"/>
                  <a:gd name="T32" fmla="*/ 418 w 719"/>
                  <a:gd name="T33" fmla="*/ 31 h 719"/>
                  <a:gd name="T34" fmla="*/ 380 w 719"/>
                  <a:gd name="T35" fmla="*/ 4 h 719"/>
                  <a:gd name="T36" fmla="*/ 331 w 719"/>
                  <a:gd name="T37" fmla="*/ 7 h 719"/>
                  <a:gd name="T38" fmla="*/ 296 w 719"/>
                  <a:gd name="T39" fmla="*/ 39 h 719"/>
                  <a:gd name="T40" fmla="*/ 251 w 719"/>
                  <a:gd name="T41" fmla="*/ 24 h 719"/>
                  <a:gd name="T42" fmla="*/ 205 w 719"/>
                  <a:gd name="T43" fmla="*/ 39 h 719"/>
                  <a:gd name="T44" fmla="*/ 180 w 719"/>
                  <a:gd name="T45" fmla="*/ 79 h 719"/>
                  <a:gd name="T46" fmla="*/ 142 w 719"/>
                  <a:gd name="T47" fmla="*/ 88 h 719"/>
                  <a:gd name="T48" fmla="*/ 111 w 719"/>
                  <a:gd name="T49" fmla="*/ 102 h 719"/>
                  <a:gd name="T50" fmla="*/ 86 w 719"/>
                  <a:gd name="T51" fmla="*/ 141 h 719"/>
                  <a:gd name="T52" fmla="*/ 78 w 719"/>
                  <a:gd name="T53" fmla="*/ 180 h 719"/>
                  <a:gd name="T54" fmla="*/ 37 w 719"/>
                  <a:gd name="T55" fmla="*/ 207 h 719"/>
                  <a:gd name="T56" fmla="*/ 22 w 719"/>
                  <a:gd name="T57" fmla="*/ 252 h 719"/>
                  <a:gd name="T58" fmla="*/ 38 w 719"/>
                  <a:gd name="T59" fmla="*/ 296 h 719"/>
                  <a:gd name="T60" fmla="*/ 6 w 719"/>
                  <a:gd name="T61" fmla="*/ 332 h 719"/>
                  <a:gd name="T62" fmla="*/ 3 w 719"/>
                  <a:gd name="T63" fmla="*/ 380 h 719"/>
                  <a:gd name="T64" fmla="*/ 31 w 719"/>
                  <a:gd name="T65" fmla="*/ 420 h 719"/>
                  <a:gd name="T66" fmla="*/ 23 w 719"/>
                  <a:gd name="T67" fmla="*/ 460 h 719"/>
                  <a:gd name="T68" fmla="*/ 32 w 719"/>
                  <a:gd name="T69" fmla="*/ 507 h 719"/>
                  <a:gd name="T70" fmla="*/ 68 w 719"/>
                  <a:gd name="T71" fmla="*/ 538 h 719"/>
                  <a:gd name="T72" fmla="*/ 85 w 719"/>
                  <a:gd name="T73" fmla="*/ 571 h 719"/>
                  <a:gd name="T74" fmla="*/ 106 w 719"/>
                  <a:gd name="T75" fmla="*/ 615 h 719"/>
                  <a:gd name="T76" fmla="*/ 135 w 719"/>
                  <a:gd name="T77" fmla="*/ 633 h 719"/>
                  <a:gd name="T78" fmla="*/ 177 w 719"/>
                  <a:gd name="T79" fmla="*/ 633 h 719"/>
                  <a:gd name="T80" fmla="*/ 197 w 719"/>
                  <a:gd name="T81" fmla="*/ 676 h 719"/>
                  <a:gd name="T82" fmla="*/ 242 w 719"/>
                  <a:gd name="T83" fmla="*/ 698 h 719"/>
                  <a:gd name="T84" fmla="*/ 288 w 719"/>
                  <a:gd name="T85" fmla="*/ 687 h 719"/>
                  <a:gd name="T86" fmla="*/ 322 w 719"/>
                  <a:gd name="T87" fmla="*/ 709 h 719"/>
                  <a:gd name="T88" fmla="*/ 370 w 719"/>
                  <a:gd name="T89" fmla="*/ 719 h 719"/>
                  <a:gd name="T90" fmla="*/ 412 w 719"/>
                  <a:gd name="T91" fmla="*/ 697 h 719"/>
                  <a:gd name="T92" fmla="*/ 449 w 719"/>
                  <a:gd name="T93" fmla="*/ 695 h 719"/>
                  <a:gd name="T94" fmla="*/ 497 w 719"/>
                  <a:gd name="T95" fmla="*/ 693 h 719"/>
                  <a:gd name="T96" fmla="*/ 533 w 719"/>
                  <a:gd name="T97" fmla="*/ 661 h 719"/>
                  <a:gd name="T98" fmla="*/ 563 w 719"/>
                  <a:gd name="T99" fmla="*/ 635 h 719"/>
                  <a:gd name="T100" fmla="*/ 597 w 719"/>
                  <a:gd name="T101" fmla="*/ 628 h 719"/>
                  <a:gd name="T102" fmla="*/ 626 w 719"/>
                  <a:gd name="T103" fmla="*/ 599 h 719"/>
                  <a:gd name="T104" fmla="*/ 634 w 719"/>
                  <a:gd name="T105" fmla="*/ 551 h 719"/>
                  <a:gd name="T106" fmla="*/ 668 w 719"/>
                  <a:gd name="T107" fmla="*/ 528 h 719"/>
                  <a:gd name="T108" fmla="*/ 694 w 719"/>
                  <a:gd name="T109" fmla="*/ 488 h 719"/>
                  <a:gd name="T110" fmla="*/ 691 w 719"/>
                  <a:gd name="T111" fmla="*/ 441 h 719"/>
                  <a:gd name="T112" fmla="*/ 703 w 719"/>
                  <a:gd name="T113" fmla="*/ 406 h 719"/>
                  <a:gd name="T114" fmla="*/ 719 w 719"/>
                  <a:gd name="T115" fmla="*/ 36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19" h="719">
                    <a:moveTo>
                      <a:pt x="519" y="263"/>
                    </a:moveTo>
                    <a:lnTo>
                      <a:pt x="292" y="475"/>
                    </a:lnTo>
                    <a:lnTo>
                      <a:pt x="288" y="477"/>
                    </a:lnTo>
                    <a:lnTo>
                      <a:pt x="285" y="479"/>
                    </a:lnTo>
                    <a:lnTo>
                      <a:pt x="279" y="477"/>
                    </a:lnTo>
                    <a:lnTo>
                      <a:pt x="276" y="475"/>
                    </a:lnTo>
                    <a:lnTo>
                      <a:pt x="200" y="400"/>
                    </a:lnTo>
                    <a:lnTo>
                      <a:pt x="197" y="396"/>
                    </a:lnTo>
                    <a:lnTo>
                      <a:pt x="196" y="391"/>
                    </a:lnTo>
                    <a:lnTo>
                      <a:pt x="197" y="387"/>
                    </a:lnTo>
                    <a:lnTo>
                      <a:pt x="200" y="382"/>
                    </a:lnTo>
                    <a:lnTo>
                      <a:pt x="204" y="380"/>
                    </a:lnTo>
                    <a:lnTo>
                      <a:pt x="208" y="379"/>
                    </a:lnTo>
                    <a:lnTo>
                      <a:pt x="213" y="380"/>
                    </a:lnTo>
                    <a:lnTo>
                      <a:pt x="217" y="382"/>
                    </a:lnTo>
                    <a:lnTo>
                      <a:pt x="285" y="450"/>
                    </a:lnTo>
                    <a:lnTo>
                      <a:pt x="502" y="247"/>
                    </a:lnTo>
                    <a:lnTo>
                      <a:pt x="507" y="243"/>
                    </a:lnTo>
                    <a:lnTo>
                      <a:pt x="511" y="243"/>
                    </a:lnTo>
                    <a:lnTo>
                      <a:pt x="515" y="243"/>
                    </a:lnTo>
                    <a:lnTo>
                      <a:pt x="520" y="247"/>
                    </a:lnTo>
                    <a:lnTo>
                      <a:pt x="522" y="251"/>
                    </a:lnTo>
                    <a:lnTo>
                      <a:pt x="523" y="255"/>
                    </a:lnTo>
                    <a:lnTo>
                      <a:pt x="522" y="260"/>
                    </a:lnTo>
                    <a:lnTo>
                      <a:pt x="519" y="263"/>
                    </a:lnTo>
                    <a:close/>
                    <a:moveTo>
                      <a:pt x="719" y="360"/>
                    </a:moveTo>
                    <a:lnTo>
                      <a:pt x="719" y="350"/>
                    </a:lnTo>
                    <a:lnTo>
                      <a:pt x="716" y="341"/>
                    </a:lnTo>
                    <a:lnTo>
                      <a:pt x="713" y="332"/>
                    </a:lnTo>
                    <a:lnTo>
                      <a:pt x="709" y="323"/>
                    </a:lnTo>
                    <a:lnTo>
                      <a:pt x="703" y="315"/>
                    </a:lnTo>
                    <a:lnTo>
                      <a:pt x="696" y="308"/>
                    </a:lnTo>
                    <a:lnTo>
                      <a:pt x="689" y="302"/>
                    </a:lnTo>
                    <a:lnTo>
                      <a:pt x="681" y="296"/>
                    </a:lnTo>
                    <a:lnTo>
                      <a:pt x="687" y="289"/>
                    </a:lnTo>
                    <a:lnTo>
                      <a:pt x="691" y="280"/>
                    </a:lnTo>
                    <a:lnTo>
                      <a:pt x="694" y="271"/>
                    </a:lnTo>
                    <a:lnTo>
                      <a:pt x="696" y="262"/>
                    </a:lnTo>
                    <a:lnTo>
                      <a:pt x="696" y="252"/>
                    </a:lnTo>
                    <a:lnTo>
                      <a:pt x="696" y="243"/>
                    </a:lnTo>
                    <a:lnTo>
                      <a:pt x="694" y="233"/>
                    </a:lnTo>
                    <a:lnTo>
                      <a:pt x="692" y="223"/>
                    </a:lnTo>
                    <a:lnTo>
                      <a:pt x="688" y="215"/>
                    </a:lnTo>
                    <a:lnTo>
                      <a:pt x="682" y="207"/>
                    </a:lnTo>
                    <a:lnTo>
                      <a:pt x="675" y="199"/>
                    </a:lnTo>
                    <a:lnTo>
                      <a:pt x="668" y="193"/>
                    </a:lnTo>
                    <a:lnTo>
                      <a:pt x="660" y="188"/>
                    </a:lnTo>
                    <a:lnTo>
                      <a:pt x="651" y="184"/>
                    </a:lnTo>
                    <a:lnTo>
                      <a:pt x="641" y="180"/>
                    </a:lnTo>
                    <a:lnTo>
                      <a:pt x="631" y="179"/>
                    </a:lnTo>
                    <a:lnTo>
                      <a:pt x="634" y="169"/>
                    </a:lnTo>
                    <a:lnTo>
                      <a:pt x="635" y="161"/>
                    </a:lnTo>
                    <a:lnTo>
                      <a:pt x="635" y="151"/>
                    </a:lnTo>
                    <a:lnTo>
                      <a:pt x="632" y="141"/>
                    </a:lnTo>
                    <a:lnTo>
                      <a:pt x="630" y="131"/>
                    </a:lnTo>
                    <a:lnTo>
                      <a:pt x="626" y="122"/>
                    </a:lnTo>
                    <a:lnTo>
                      <a:pt x="620" y="114"/>
                    </a:lnTo>
                    <a:lnTo>
                      <a:pt x="614" y="106"/>
                    </a:lnTo>
                    <a:lnTo>
                      <a:pt x="608" y="102"/>
                    </a:lnTo>
                    <a:lnTo>
                      <a:pt x="603" y="98"/>
                    </a:lnTo>
                    <a:lnTo>
                      <a:pt x="597" y="94"/>
                    </a:lnTo>
                    <a:lnTo>
                      <a:pt x="590" y="91"/>
                    </a:lnTo>
                    <a:lnTo>
                      <a:pt x="584" y="89"/>
                    </a:lnTo>
                    <a:lnTo>
                      <a:pt x="577" y="88"/>
                    </a:lnTo>
                    <a:lnTo>
                      <a:pt x="569" y="87"/>
                    </a:lnTo>
                    <a:lnTo>
                      <a:pt x="563" y="85"/>
                    </a:lnTo>
                    <a:lnTo>
                      <a:pt x="552" y="87"/>
                    </a:lnTo>
                    <a:lnTo>
                      <a:pt x="542" y="89"/>
                    </a:lnTo>
                    <a:lnTo>
                      <a:pt x="540" y="79"/>
                    </a:lnTo>
                    <a:lnTo>
                      <a:pt x="536" y="70"/>
                    </a:lnTo>
                    <a:lnTo>
                      <a:pt x="533" y="61"/>
                    </a:lnTo>
                    <a:lnTo>
                      <a:pt x="528" y="53"/>
                    </a:lnTo>
                    <a:lnTo>
                      <a:pt x="522" y="46"/>
                    </a:lnTo>
                    <a:lnTo>
                      <a:pt x="514" y="39"/>
                    </a:lnTo>
                    <a:lnTo>
                      <a:pt x="507" y="34"/>
                    </a:lnTo>
                    <a:lnTo>
                      <a:pt x="497" y="28"/>
                    </a:lnTo>
                    <a:lnTo>
                      <a:pt x="488" y="26"/>
                    </a:lnTo>
                    <a:lnTo>
                      <a:pt x="478" y="24"/>
                    </a:lnTo>
                    <a:lnTo>
                      <a:pt x="468" y="24"/>
                    </a:lnTo>
                    <a:lnTo>
                      <a:pt x="458" y="25"/>
                    </a:lnTo>
                    <a:lnTo>
                      <a:pt x="449" y="27"/>
                    </a:lnTo>
                    <a:lnTo>
                      <a:pt x="440" y="29"/>
                    </a:lnTo>
                    <a:lnTo>
                      <a:pt x="431" y="34"/>
                    </a:lnTo>
                    <a:lnTo>
                      <a:pt x="424" y="39"/>
                    </a:lnTo>
                    <a:lnTo>
                      <a:pt x="418" y="31"/>
                    </a:lnTo>
                    <a:lnTo>
                      <a:pt x="412" y="24"/>
                    </a:lnTo>
                    <a:lnTo>
                      <a:pt x="405" y="17"/>
                    </a:lnTo>
                    <a:lnTo>
                      <a:pt x="397" y="11"/>
                    </a:lnTo>
                    <a:lnTo>
                      <a:pt x="388" y="7"/>
                    </a:lnTo>
                    <a:lnTo>
                      <a:pt x="380" y="4"/>
                    </a:lnTo>
                    <a:lnTo>
                      <a:pt x="370" y="2"/>
                    </a:lnTo>
                    <a:lnTo>
                      <a:pt x="360" y="0"/>
                    </a:lnTo>
                    <a:lnTo>
                      <a:pt x="350" y="2"/>
                    </a:lnTo>
                    <a:lnTo>
                      <a:pt x="340" y="4"/>
                    </a:lnTo>
                    <a:lnTo>
                      <a:pt x="331" y="7"/>
                    </a:lnTo>
                    <a:lnTo>
                      <a:pt x="322" y="11"/>
                    </a:lnTo>
                    <a:lnTo>
                      <a:pt x="314" y="17"/>
                    </a:lnTo>
                    <a:lnTo>
                      <a:pt x="307" y="24"/>
                    </a:lnTo>
                    <a:lnTo>
                      <a:pt x="301" y="31"/>
                    </a:lnTo>
                    <a:lnTo>
                      <a:pt x="296" y="39"/>
                    </a:lnTo>
                    <a:lnTo>
                      <a:pt x="288" y="34"/>
                    </a:lnTo>
                    <a:lnTo>
                      <a:pt x="279" y="29"/>
                    </a:lnTo>
                    <a:lnTo>
                      <a:pt x="270" y="27"/>
                    </a:lnTo>
                    <a:lnTo>
                      <a:pt x="260" y="25"/>
                    </a:lnTo>
                    <a:lnTo>
                      <a:pt x="251" y="24"/>
                    </a:lnTo>
                    <a:lnTo>
                      <a:pt x="242" y="24"/>
                    </a:lnTo>
                    <a:lnTo>
                      <a:pt x="232" y="26"/>
                    </a:lnTo>
                    <a:lnTo>
                      <a:pt x="222" y="28"/>
                    </a:lnTo>
                    <a:lnTo>
                      <a:pt x="213" y="34"/>
                    </a:lnTo>
                    <a:lnTo>
                      <a:pt x="205" y="39"/>
                    </a:lnTo>
                    <a:lnTo>
                      <a:pt x="197" y="46"/>
                    </a:lnTo>
                    <a:lnTo>
                      <a:pt x="192" y="52"/>
                    </a:lnTo>
                    <a:lnTo>
                      <a:pt x="186" y="61"/>
                    </a:lnTo>
                    <a:lnTo>
                      <a:pt x="182" y="69"/>
                    </a:lnTo>
                    <a:lnTo>
                      <a:pt x="180" y="79"/>
                    </a:lnTo>
                    <a:lnTo>
                      <a:pt x="177" y="89"/>
                    </a:lnTo>
                    <a:lnTo>
                      <a:pt x="168" y="87"/>
                    </a:lnTo>
                    <a:lnTo>
                      <a:pt x="156" y="85"/>
                    </a:lnTo>
                    <a:lnTo>
                      <a:pt x="149" y="87"/>
                    </a:lnTo>
                    <a:lnTo>
                      <a:pt x="142" y="88"/>
                    </a:lnTo>
                    <a:lnTo>
                      <a:pt x="135" y="89"/>
                    </a:lnTo>
                    <a:lnTo>
                      <a:pt x="129" y="91"/>
                    </a:lnTo>
                    <a:lnTo>
                      <a:pt x="122" y="94"/>
                    </a:lnTo>
                    <a:lnTo>
                      <a:pt x="117" y="98"/>
                    </a:lnTo>
                    <a:lnTo>
                      <a:pt x="111" y="102"/>
                    </a:lnTo>
                    <a:lnTo>
                      <a:pt x="106" y="106"/>
                    </a:lnTo>
                    <a:lnTo>
                      <a:pt x="99" y="114"/>
                    </a:lnTo>
                    <a:lnTo>
                      <a:pt x="94" y="122"/>
                    </a:lnTo>
                    <a:lnTo>
                      <a:pt x="89" y="131"/>
                    </a:lnTo>
                    <a:lnTo>
                      <a:pt x="86" y="141"/>
                    </a:lnTo>
                    <a:lnTo>
                      <a:pt x="85" y="151"/>
                    </a:lnTo>
                    <a:lnTo>
                      <a:pt x="85" y="161"/>
                    </a:lnTo>
                    <a:lnTo>
                      <a:pt x="85" y="169"/>
                    </a:lnTo>
                    <a:lnTo>
                      <a:pt x="87" y="179"/>
                    </a:lnTo>
                    <a:lnTo>
                      <a:pt x="78" y="180"/>
                    </a:lnTo>
                    <a:lnTo>
                      <a:pt x="68" y="184"/>
                    </a:lnTo>
                    <a:lnTo>
                      <a:pt x="59" y="188"/>
                    </a:lnTo>
                    <a:lnTo>
                      <a:pt x="52" y="193"/>
                    </a:lnTo>
                    <a:lnTo>
                      <a:pt x="44" y="199"/>
                    </a:lnTo>
                    <a:lnTo>
                      <a:pt x="37" y="207"/>
                    </a:lnTo>
                    <a:lnTo>
                      <a:pt x="32" y="215"/>
                    </a:lnTo>
                    <a:lnTo>
                      <a:pt x="27" y="223"/>
                    </a:lnTo>
                    <a:lnTo>
                      <a:pt x="24" y="233"/>
                    </a:lnTo>
                    <a:lnTo>
                      <a:pt x="23" y="243"/>
                    </a:lnTo>
                    <a:lnTo>
                      <a:pt x="22" y="252"/>
                    </a:lnTo>
                    <a:lnTo>
                      <a:pt x="23" y="262"/>
                    </a:lnTo>
                    <a:lnTo>
                      <a:pt x="25" y="271"/>
                    </a:lnTo>
                    <a:lnTo>
                      <a:pt x="28" y="280"/>
                    </a:lnTo>
                    <a:lnTo>
                      <a:pt x="33" y="289"/>
                    </a:lnTo>
                    <a:lnTo>
                      <a:pt x="38" y="296"/>
                    </a:lnTo>
                    <a:lnTo>
                      <a:pt x="31" y="302"/>
                    </a:lnTo>
                    <a:lnTo>
                      <a:pt x="23" y="308"/>
                    </a:lnTo>
                    <a:lnTo>
                      <a:pt x="16" y="315"/>
                    </a:lnTo>
                    <a:lnTo>
                      <a:pt x="11" y="323"/>
                    </a:lnTo>
                    <a:lnTo>
                      <a:pt x="6" y="332"/>
                    </a:lnTo>
                    <a:lnTo>
                      <a:pt x="3" y="341"/>
                    </a:lnTo>
                    <a:lnTo>
                      <a:pt x="1" y="350"/>
                    </a:lnTo>
                    <a:lnTo>
                      <a:pt x="0" y="360"/>
                    </a:lnTo>
                    <a:lnTo>
                      <a:pt x="1" y="370"/>
                    </a:lnTo>
                    <a:lnTo>
                      <a:pt x="3" y="380"/>
                    </a:lnTo>
                    <a:lnTo>
                      <a:pt x="6" y="389"/>
                    </a:lnTo>
                    <a:lnTo>
                      <a:pt x="11" y="398"/>
                    </a:lnTo>
                    <a:lnTo>
                      <a:pt x="16" y="406"/>
                    </a:lnTo>
                    <a:lnTo>
                      <a:pt x="23" y="413"/>
                    </a:lnTo>
                    <a:lnTo>
                      <a:pt x="31" y="420"/>
                    </a:lnTo>
                    <a:lnTo>
                      <a:pt x="38" y="424"/>
                    </a:lnTo>
                    <a:lnTo>
                      <a:pt x="33" y="433"/>
                    </a:lnTo>
                    <a:lnTo>
                      <a:pt x="28" y="441"/>
                    </a:lnTo>
                    <a:lnTo>
                      <a:pt x="25" y="450"/>
                    </a:lnTo>
                    <a:lnTo>
                      <a:pt x="23" y="460"/>
                    </a:lnTo>
                    <a:lnTo>
                      <a:pt x="22" y="470"/>
                    </a:lnTo>
                    <a:lnTo>
                      <a:pt x="23" y="479"/>
                    </a:lnTo>
                    <a:lnTo>
                      <a:pt x="24" y="488"/>
                    </a:lnTo>
                    <a:lnTo>
                      <a:pt x="27" y="498"/>
                    </a:lnTo>
                    <a:lnTo>
                      <a:pt x="32" y="507"/>
                    </a:lnTo>
                    <a:lnTo>
                      <a:pt x="37" y="515"/>
                    </a:lnTo>
                    <a:lnTo>
                      <a:pt x="44" y="523"/>
                    </a:lnTo>
                    <a:lnTo>
                      <a:pt x="52" y="528"/>
                    </a:lnTo>
                    <a:lnTo>
                      <a:pt x="59" y="534"/>
                    </a:lnTo>
                    <a:lnTo>
                      <a:pt x="68" y="538"/>
                    </a:lnTo>
                    <a:lnTo>
                      <a:pt x="78" y="540"/>
                    </a:lnTo>
                    <a:lnTo>
                      <a:pt x="87" y="543"/>
                    </a:lnTo>
                    <a:lnTo>
                      <a:pt x="85" y="551"/>
                    </a:lnTo>
                    <a:lnTo>
                      <a:pt x="85" y="561"/>
                    </a:lnTo>
                    <a:lnTo>
                      <a:pt x="85" y="571"/>
                    </a:lnTo>
                    <a:lnTo>
                      <a:pt x="86" y="580"/>
                    </a:lnTo>
                    <a:lnTo>
                      <a:pt x="89" y="590"/>
                    </a:lnTo>
                    <a:lnTo>
                      <a:pt x="94" y="599"/>
                    </a:lnTo>
                    <a:lnTo>
                      <a:pt x="99" y="608"/>
                    </a:lnTo>
                    <a:lnTo>
                      <a:pt x="106" y="615"/>
                    </a:lnTo>
                    <a:lnTo>
                      <a:pt x="111" y="620"/>
                    </a:lnTo>
                    <a:lnTo>
                      <a:pt x="117" y="624"/>
                    </a:lnTo>
                    <a:lnTo>
                      <a:pt x="122" y="628"/>
                    </a:lnTo>
                    <a:lnTo>
                      <a:pt x="129" y="631"/>
                    </a:lnTo>
                    <a:lnTo>
                      <a:pt x="135" y="633"/>
                    </a:lnTo>
                    <a:lnTo>
                      <a:pt x="142" y="634"/>
                    </a:lnTo>
                    <a:lnTo>
                      <a:pt x="149" y="635"/>
                    </a:lnTo>
                    <a:lnTo>
                      <a:pt x="156" y="635"/>
                    </a:lnTo>
                    <a:lnTo>
                      <a:pt x="168" y="635"/>
                    </a:lnTo>
                    <a:lnTo>
                      <a:pt x="177" y="633"/>
                    </a:lnTo>
                    <a:lnTo>
                      <a:pt x="180" y="643"/>
                    </a:lnTo>
                    <a:lnTo>
                      <a:pt x="182" y="652"/>
                    </a:lnTo>
                    <a:lnTo>
                      <a:pt x="186" y="661"/>
                    </a:lnTo>
                    <a:lnTo>
                      <a:pt x="192" y="668"/>
                    </a:lnTo>
                    <a:lnTo>
                      <a:pt x="197" y="676"/>
                    </a:lnTo>
                    <a:lnTo>
                      <a:pt x="205" y="683"/>
                    </a:lnTo>
                    <a:lnTo>
                      <a:pt x="213" y="688"/>
                    </a:lnTo>
                    <a:lnTo>
                      <a:pt x="222" y="693"/>
                    </a:lnTo>
                    <a:lnTo>
                      <a:pt x="232" y="696"/>
                    </a:lnTo>
                    <a:lnTo>
                      <a:pt x="242" y="698"/>
                    </a:lnTo>
                    <a:lnTo>
                      <a:pt x="251" y="698"/>
                    </a:lnTo>
                    <a:lnTo>
                      <a:pt x="260" y="697"/>
                    </a:lnTo>
                    <a:lnTo>
                      <a:pt x="270" y="695"/>
                    </a:lnTo>
                    <a:lnTo>
                      <a:pt x="279" y="692"/>
                    </a:lnTo>
                    <a:lnTo>
                      <a:pt x="288" y="687"/>
                    </a:lnTo>
                    <a:lnTo>
                      <a:pt x="296" y="682"/>
                    </a:lnTo>
                    <a:lnTo>
                      <a:pt x="301" y="689"/>
                    </a:lnTo>
                    <a:lnTo>
                      <a:pt x="307" y="697"/>
                    </a:lnTo>
                    <a:lnTo>
                      <a:pt x="314" y="704"/>
                    </a:lnTo>
                    <a:lnTo>
                      <a:pt x="322" y="709"/>
                    </a:lnTo>
                    <a:lnTo>
                      <a:pt x="331" y="714"/>
                    </a:lnTo>
                    <a:lnTo>
                      <a:pt x="340" y="717"/>
                    </a:lnTo>
                    <a:lnTo>
                      <a:pt x="350" y="719"/>
                    </a:lnTo>
                    <a:lnTo>
                      <a:pt x="360" y="719"/>
                    </a:lnTo>
                    <a:lnTo>
                      <a:pt x="370" y="719"/>
                    </a:lnTo>
                    <a:lnTo>
                      <a:pt x="380" y="717"/>
                    </a:lnTo>
                    <a:lnTo>
                      <a:pt x="388" y="714"/>
                    </a:lnTo>
                    <a:lnTo>
                      <a:pt x="397" y="709"/>
                    </a:lnTo>
                    <a:lnTo>
                      <a:pt x="405" y="704"/>
                    </a:lnTo>
                    <a:lnTo>
                      <a:pt x="412" y="697"/>
                    </a:lnTo>
                    <a:lnTo>
                      <a:pt x="418" y="689"/>
                    </a:lnTo>
                    <a:lnTo>
                      <a:pt x="424" y="682"/>
                    </a:lnTo>
                    <a:lnTo>
                      <a:pt x="431" y="687"/>
                    </a:lnTo>
                    <a:lnTo>
                      <a:pt x="440" y="692"/>
                    </a:lnTo>
                    <a:lnTo>
                      <a:pt x="449" y="695"/>
                    </a:lnTo>
                    <a:lnTo>
                      <a:pt x="458" y="697"/>
                    </a:lnTo>
                    <a:lnTo>
                      <a:pt x="468" y="698"/>
                    </a:lnTo>
                    <a:lnTo>
                      <a:pt x="478" y="698"/>
                    </a:lnTo>
                    <a:lnTo>
                      <a:pt x="488" y="696"/>
                    </a:lnTo>
                    <a:lnTo>
                      <a:pt x="497" y="693"/>
                    </a:lnTo>
                    <a:lnTo>
                      <a:pt x="507" y="688"/>
                    </a:lnTo>
                    <a:lnTo>
                      <a:pt x="514" y="683"/>
                    </a:lnTo>
                    <a:lnTo>
                      <a:pt x="522" y="676"/>
                    </a:lnTo>
                    <a:lnTo>
                      <a:pt x="528" y="668"/>
                    </a:lnTo>
                    <a:lnTo>
                      <a:pt x="533" y="661"/>
                    </a:lnTo>
                    <a:lnTo>
                      <a:pt x="536" y="652"/>
                    </a:lnTo>
                    <a:lnTo>
                      <a:pt x="540" y="643"/>
                    </a:lnTo>
                    <a:lnTo>
                      <a:pt x="541" y="633"/>
                    </a:lnTo>
                    <a:lnTo>
                      <a:pt x="552" y="635"/>
                    </a:lnTo>
                    <a:lnTo>
                      <a:pt x="563" y="635"/>
                    </a:lnTo>
                    <a:lnTo>
                      <a:pt x="569" y="635"/>
                    </a:lnTo>
                    <a:lnTo>
                      <a:pt x="577" y="634"/>
                    </a:lnTo>
                    <a:lnTo>
                      <a:pt x="584" y="633"/>
                    </a:lnTo>
                    <a:lnTo>
                      <a:pt x="590" y="631"/>
                    </a:lnTo>
                    <a:lnTo>
                      <a:pt x="597" y="628"/>
                    </a:lnTo>
                    <a:lnTo>
                      <a:pt x="603" y="624"/>
                    </a:lnTo>
                    <a:lnTo>
                      <a:pt x="608" y="620"/>
                    </a:lnTo>
                    <a:lnTo>
                      <a:pt x="614" y="615"/>
                    </a:lnTo>
                    <a:lnTo>
                      <a:pt x="620" y="608"/>
                    </a:lnTo>
                    <a:lnTo>
                      <a:pt x="626" y="599"/>
                    </a:lnTo>
                    <a:lnTo>
                      <a:pt x="630" y="590"/>
                    </a:lnTo>
                    <a:lnTo>
                      <a:pt x="632" y="580"/>
                    </a:lnTo>
                    <a:lnTo>
                      <a:pt x="635" y="571"/>
                    </a:lnTo>
                    <a:lnTo>
                      <a:pt x="635" y="561"/>
                    </a:lnTo>
                    <a:lnTo>
                      <a:pt x="634" y="551"/>
                    </a:lnTo>
                    <a:lnTo>
                      <a:pt x="631" y="543"/>
                    </a:lnTo>
                    <a:lnTo>
                      <a:pt x="641" y="540"/>
                    </a:lnTo>
                    <a:lnTo>
                      <a:pt x="651" y="538"/>
                    </a:lnTo>
                    <a:lnTo>
                      <a:pt x="660" y="534"/>
                    </a:lnTo>
                    <a:lnTo>
                      <a:pt x="668" y="528"/>
                    </a:lnTo>
                    <a:lnTo>
                      <a:pt x="675" y="523"/>
                    </a:lnTo>
                    <a:lnTo>
                      <a:pt x="682" y="515"/>
                    </a:lnTo>
                    <a:lnTo>
                      <a:pt x="688" y="507"/>
                    </a:lnTo>
                    <a:lnTo>
                      <a:pt x="692" y="498"/>
                    </a:lnTo>
                    <a:lnTo>
                      <a:pt x="694" y="488"/>
                    </a:lnTo>
                    <a:lnTo>
                      <a:pt x="696" y="479"/>
                    </a:lnTo>
                    <a:lnTo>
                      <a:pt x="698" y="470"/>
                    </a:lnTo>
                    <a:lnTo>
                      <a:pt x="696" y="460"/>
                    </a:lnTo>
                    <a:lnTo>
                      <a:pt x="694" y="450"/>
                    </a:lnTo>
                    <a:lnTo>
                      <a:pt x="691" y="441"/>
                    </a:lnTo>
                    <a:lnTo>
                      <a:pt x="687" y="433"/>
                    </a:lnTo>
                    <a:lnTo>
                      <a:pt x="681" y="424"/>
                    </a:lnTo>
                    <a:lnTo>
                      <a:pt x="689" y="420"/>
                    </a:lnTo>
                    <a:lnTo>
                      <a:pt x="696" y="413"/>
                    </a:lnTo>
                    <a:lnTo>
                      <a:pt x="703" y="406"/>
                    </a:lnTo>
                    <a:lnTo>
                      <a:pt x="709" y="398"/>
                    </a:lnTo>
                    <a:lnTo>
                      <a:pt x="713" y="389"/>
                    </a:lnTo>
                    <a:lnTo>
                      <a:pt x="716" y="380"/>
                    </a:lnTo>
                    <a:lnTo>
                      <a:pt x="719" y="370"/>
                    </a:lnTo>
                    <a:lnTo>
                      <a:pt x="719" y="360"/>
                    </a:lnTo>
                    <a:close/>
                  </a:path>
                </a:pathLst>
              </a:custGeom>
              <a:solidFill>
                <a:srgbClr val="11AEC7">
                  <a:lumMod val="7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Light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8AD70C0-46A5-47CA-9206-4C9FFC836328}"/>
                </a:ext>
              </a:extLst>
            </p:cNvPr>
            <p:cNvGrpSpPr/>
            <p:nvPr/>
          </p:nvGrpSpPr>
          <p:grpSpPr>
            <a:xfrm>
              <a:off x="8680940" y="2555632"/>
              <a:ext cx="2390952" cy="526264"/>
              <a:chOff x="838200" y="2793614"/>
              <a:chExt cx="2390952" cy="52626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FBDAFF-28B7-486E-A803-BAD7A85304B9}"/>
                  </a:ext>
                </a:extLst>
              </p:cNvPr>
              <p:cNvSpPr txBox="1"/>
              <p:nvPr/>
            </p:nvSpPr>
            <p:spPr>
              <a:xfrm>
                <a:off x="1000752" y="2793614"/>
                <a:ext cx="2228400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CA" sz="2800" dirty="0">
                    <a:latin typeface="Gill Sans MT" panose="020B0502020104020203" pitchFamily="34" charset="0"/>
                  </a:rPr>
                  <a:t>Key Findings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4EB1ACA-A027-42EA-BD42-1FB9206DFD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8200" y="3316834"/>
                <a:ext cx="2173611" cy="3044"/>
              </a:xfrm>
              <a:prstGeom prst="line">
                <a:avLst/>
              </a:prstGeom>
              <a:ln w="38100">
                <a:solidFill>
                  <a:srgbClr val="3D9B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FFD43B-7D6E-42F5-B3CB-6DD42FF483A7}"/>
              </a:ext>
            </a:extLst>
          </p:cNvPr>
          <p:cNvGrpSpPr/>
          <p:nvPr/>
        </p:nvGrpSpPr>
        <p:grpSpPr>
          <a:xfrm>
            <a:off x="5095278" y="6070270"/>
            <a:ext cx="1701414" cy="523650"/>
            <a:chOff x="666750" y="2838426"/>
            <a:chExt cx="1701414" cy="52365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FC8CFCE-C750-485F-8690-F1FDDE77E104}"/>
                </a:ext>
              </a:extLst>
            </p:cNvPr>
            <p:cNvSpPr txBox="1"/>
            <p:nvPr/>
          </p:nvSpPr>
          <p:spPr>
            <a:xfrm>
              <a:off x="669494" y="2838426"/>
              <a:ext cx="1698670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2800" dirty="0">
                  <a:latin typeface="Gill Sans MT" panose="020B0502020104020203" pitchFamily="34" charset="0"/>
                </a:rPr>
                <a:t>Solution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ABC372-873B-48D9-97B2-ACA228B0C6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750" y="3362076"/>
              <a:ext cx="1648370" cy="0"/>
            </a:xfrm>
            <a:prstGeom prst="line">
              <a:avLst/>
            </a:prstGeom>
            <a:ln w="38100">
              <a:solidFill>
                <a:srgbClr val="CCA6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936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7DEB-F485-4FF7-A0B3-6EA82F767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89A668-A164-43FE-8215-0F9012DA617D}"/>
              </a:ext>
            </a:extLst>
          </p:cNvPr>
          <p:cNvSpPr txBox="1"/>
          <p:nvPr/>
        </p:nvSpPr>
        <p:spPr>
          <a:xfrm>
            <a:off x="2266950" y="3157541"/>
            <a:ext cx="76581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sz="4400" dirty="0">
                <a:latin typeface="Gill Sans MT" panose="020B0502020104020203" pitchFamily="34" charset="0"/>
              </a:rPr>
              <a:t>USD </a:t>
            </a:r>
            <a:r>
              <a:rPr lang="en-CA" sz="8000" dirty="0">
                <a:latin typeface="Gill Sans MT" panose="020B0502020104020203" pitchFamily="34" charset="0"/>
              </a:rPr>
              <a:t>$</a:t>
            </a:r>
            <a:r>
              <a:rPr lang="en-CA" sz="8000" dirty="0">
                <a:solidFill>
                  <a:srgbClr val="FF0000"/>
                </a:solidFill>
                <a:latin typeface="Gill Sans MT" panose="020B0502020104020203" pitchFamily="34" charset="0"/>
              </a:rPr>
              <a:t>10 – 400</a:t>
            </a:r>
            <a:r>
              <a:rPr lang="en-CA" sz="4400" baseline="90000" dirty="0">
                <a:solidFill>
                  <a:srgbClr val="FF0000"/>
                </a:solidFill>
                <a:latin typeface="Gill Sans MT" panose="020B0502020104020203" pitchFamily="34" charset="0"/>
              </a:rPr>
              <a:t>*</a:t>
            </a:r>
            <a:r>
              <a:rPr lang="en-CA" sz="80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CA" sz="4400" dirty="0">
                <a:latin typeface="Gill Sans MT" panose="020B0502020104020203" pitchFamily="34" charset="0"/>
              </a:rPr>
              <a:t>million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693B36-2A45-497B-A6C1-4D8FF364654C}"/>
              </a:ext>
            </a:extLst>
          </p:cNvPr>
          <p:cNvSpPr txBox="1"/>
          <p:nvPr/>
        </p:nvSpPr>
        <p:spPr>
          <a:xfrm>
            <a:off x="4475203" y="2500315"/>
            <a:ext cx="3241593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CA" sz="4400" dirty="0">
                <a:latin typeface="Gill Sans MT" panose="020B0502020104020203" pitchFamily="34" charset="0"/>
              </a:rPr>
              <a:t>Satellite </a:t>
            </a:r>
            <a:r>
              <a:rPr lang="en-CA" sz="4400" dirty="0">
                <a:solidFill>
                  <a:srgbClr val="FF0000"/>
                </a:solidFill>
                <a:latin typeface="Gill Sans MT" panose="020B0502020104020203" pitchFamily="34" charset="0"/>
              </a:rPr>
              <a:t>Cost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140037-45DB-4651-A3E2-9C3A930AF0AB}"/>
              </a:ext>
            </a:extLst>
          </p:cNvPr>
          <p:cNvCxnSpPr/>
          <p:nvPr/>
        </p:nvCxnSpPr>
        <p:spPr>
          <a:xfrm>
            <a:off x="3396000" y="3269756"/>
            <a:ext cx="54000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E2E9548-FD9D-498A-9F00-816C8B6BE45C}"/>
              </a:ext>
            </a:extLst>
          </p:cNvPr>
          <p:cNvSpPr txBox="1"/>
          <p:nvPr/>
        </p:nvSpPr>
        <p:spPr>
          <a:xfrm>
            <a:off x="2838450" y="5762090"/>
            <a:ext cx="65151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CA" dirty="0">
                <a:latin typeface="Gill Sans MT" panose="020B0502020104020203" pitchFamily="34" charset="0"/>
              </a:rPr>
              <a:t>*According to </a:t>
            </a:r>
            <a:r>
              <a:rPr lang="en-CA" dirty="0">
                <a:latin typeface="Gill Sans MT" panose="020B0502020104020203" pitchFamily="34" charset="0"/>
                <a:hlinkClick r:id="rId2"/>
              </a:rPr>
              <a:t>https://science.howstuffworks.com/satellite10.htm</a:t>
            </a:r>
            <a:r>
              <a:rPr lang="en-CA" dirty="0">
                <a:latin typeface="Gill Sans MT" panose="020B05020201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892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3A9A-8964-4759-BD74-55644CAA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CA" dirty="0"/>
          </a:p>
        </p:txBody>
      </p:sp>
      <p:pic>
        <p:nvPicPr>
          <p:cNvPr id="1026" name="Picture 2" descr="Image result for lunar lander">
            <a:extLst>
              <a:ext uri="{FF2B5EF4-FFF2-40B4-BE49-F238E27FC236}">
                <a16:creationId xmlns:a16="http://schemas.microsoft.com/office/drawing/2014/main" id="{4A75D40B-3A41-4D33-A5D1-179808D084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0" r="11532"/>
          <a:stretch/>
        </p:blipFill>
        <p:spPr bwMode="auto">
          <a:xfrm>
            <a:off x="965201" y="1612140"/>
            <a:ext cx="4643120" cy="408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unar lander openai">
            <a:extLst>
              <a:ext uri="{FF2B5EF4-FFF2-40B4-BE49-F238E27FC236}">
                <a16:creationId xmlns:a16="http://schemas.microsoft.com/office/drawing/2014/main" id="{D8EBB573-4BB8-4FBC-99FC-4C4F432EF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7" r="24962"/>
          <a:stretch/>
        </p:blipFill>
        <p:spPr bwMode="auto">
          <a:xfrm>
            <a:off x="6583680" y="1617029"/>
            <a:ext cx="4644000" cy="400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4CC826-7AEE-486C-B4EA-533726ED7B58}"/>
              </a:ext>
            </a:extLst>
          </p:cNvPr>
          <p:cNvSpPr txBox="1"/>
          <p:nvPr/>
        </p:nvSpPr>
        <p:spPr>
          <a:xfrm>
            <a:off x="3411220" y="5933440"/>
            <a:ext cx="536956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latin typeface="Gill Sans MT" panose="020B0502020104020203" pitchFamily="34" charset="0"/>
              </a:rPr>
              <a:t>Open AI Gym – Lunar Lander (v2) Environment</a:t>
            </a:r>
            <a:endParaRPr lang="en-CA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79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E3A9A-8964-4759-BD74-55644CAA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Space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A67677-4108-481F-A575-D38E358E0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606" y="1524580"/>
            <a:ext cx="8803294" cy="5212016"/>
          </a:xfrm>
          <a:prstGeom prst="rect">
            <a:avLst/>
          </a:prstGeom>
        </p:spPr>
      </p:pic>
      <p:grpSp>
        <p:nvGrpSpPr>
          <p:cNvPr id="2053" name="Group 2052">
            <a:extLst>
              <a:ext uri="{FF2B5EF4-FFF2-40B4-BE49-F238E27FC236}">
                <a16:creationId xmlns:a16="http://schemas.microsoft.com/office/drawing/2014/main" id="{1588ADCC-7CC9-42F1-BCA1-3322E2164530}"/>
              </a:ext>
            </a:extLst>
          </p:cNvPr>
          <p:cNvGrpSpPr/>
          <p:nvPr/>
        </p:nvGrpSpPr>
        <p:grpSpPr>
          <a:xfrm>
            <a:off x="4723874" y="3015615"/>
            <a:ext cx="1767840" cy="1917430"/>
            <a:chOff x="3888634" y="3015615"/>
            <a:chExt cx="1767840" cy="19174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BA2464-2AA5-4C06-9CCD-029D7C8B0551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4772554" y="3015615"/>
              <a:ext cx="169462" cy="154809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EACF01-2DC3-4BA0-B015-5361DFAA292C}"/>
                </a:ext>
              </a:extLst>
            </p:cNvPr>
            <p:cNvSpPr txBox="1"/>
            <p:nvPr/>
          </p:nvSpPr>
          <p:spPr>
            <a:xfrm>
              <a:off x="3888634" y="4563713"/>
              <a:ext cx="1767840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Gill Sans MT" panose="020B0502020104020203" pitchFamily="34" charset="0"/>
                </a:rPr>
                <a:t>Main Engine</a:t>
              </a:r>
              <a:endParaRPr lang="en-CA" dirty="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4553CF-38BF-4A0F-8859-98B09AB6D43E}"/>
              </a:ext>
            </a:extLst>
          </p:cNvPr>
          <p:cNvGrpSpPr/>
          <p:nvPr/>
        </p:nvGrpSpPr>
        <p:grpSpPr>
          <a:xfrm>
            <a:off x="6026365" y="2998022"/>
            <a:ext cx="1852301" cy="938772"/>
            <a:chOff x="5293231" y="2882265"/>
            <a:chExt cx="1852301" cy="938772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7B58FEA-B686-4812-8EE7-53B93F68ABB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5293231" y="2882265"/>
              <a:ext cx="968381" cy="56944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FBD8A6-AB7A-4A29-9968-74DF926C5934}"/>
                </a:ext>
              </a:extLst>
            </p:cNvPr>
            <p:cNvSpPr txBox="1"/>
            <p:nvPr/>
          </p:nvSpPr>
          <p:spPr>
            <a:xfrm>
              <a:off x="5377692" y="3451705"/>
              <a:ext cx="1767840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Gill Sans MT" panose="020B0502020104020203" pitchFamily="34" charset="0"/>
                </a:rPr>
                <a:t>Right Engine</a:t>
              </a:r>
              <a:endParaRPr lang="en-CA" dirty="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69B002-6A20-450A-BAEB-3E38ECFB44A8}"/>
              </a:ext>
            </a:extLst>
          </p:cNvPr>
          <p:cNvGrpSpPr/>
          <p:nvPr/>
        </p:nvGrpSpPr>
        <p:grpSpPr>
          <a:xfrm>
            <a:off x="3511358" y="2962974"/>
            <a:ext cx="2057807" cy="973820"/>
            <a:chOff x="2853918" y="2855524"/>
            <a:chExt cx="2057807" cy="973820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D251F20-FCC8-441B-8846-40FD4DA4B460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>
              <a:off x="3737838" y="2855524"/>
              <a:ext cx="1173887" cy="6044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452ABB-5E68-46CF-B237-3266F3E4F867}"/>
                </a:ext>
              </a:extLst>
            </p:cNvPr>
            <p:cNvSpPr txBox="1"/>
            <p:nvPr/>
          </p:nvSpPr>
          <p:spPr>
            <a:xfrm>
              <a:off x="2853918" y="3460012"/>
              <a:ext cx="1767840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Gill Sans MT" panose="020B0502020104020203" pitchFamily="34" charset="0"/>
                </a:rPr>
                <a:t>Left Engine</a:t>
              </a:r>
              <a:endParaRPr lang="en-CA" dirty="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DA4AB2D-5791-4E20-9DDE-F3FC28ED608F}"/>
              </a:ext>
            </a:extLst>
          </p:cNvPr>
          <p:cNvSpPr txBox="1"/>
          <p:nvPr/>
        </p:nvSpPr>
        <p:spPr>
          <a:xfrm>
            <a:off x="6190578" y="6084749"/>
            <a:ext cx="1767840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Landing Pad (0,0)</a:t>
            </a:r>
            <a:endParaRPr lang="en-CA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1DE82BE8-5EA8-479D-A75D-2C67BF5D5E33}"/>
              </a:ext>
            </a:extLst>
          </p:cNvPr>
          <p:cNvSpPr txBox="1"/>
          <p:nvPr/>
        </p:nvSpPr>
        <p:spPr>
          <a:xfrm>
            <a:off x="8583071" y="2770655"/>
            <a:ext cx="2646803" cy="234641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4 </a:t>
            </a:r>
            <a:r>
              <a:rPr lang="en-US" sz="2000" u="sng" dirty="0">
                <a:solidFill>
                  <a:schemeClr val="bg1"/>
                </a:solidFill>
                <a:latin typeface="Gill Sans MT" panose="020B0502020104020203" pitchFamily="34" charset="0"/>
              </a:rPr>
              <a:t>Discrete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Actions: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Fire </a:t>
            </a:r>
            <a:r>
              <a:rPr lang="en-US" sz="2000" u="sng" dirty="0">
                <a:solidFill>
                  <a:schemeClr val="bg1"/>
                </a:solidFill>
                <a:latin typeface="Gill Sans MT" panose="020B0502020104020203" pitchFamily="34" charset="0"/>
              </a:rPr>
              <a:t>Left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Engine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Fire </a:t>
            </a:r>
            <a:r>
              <a:rPr lang="en-US" sz="2000" u="sng" dirty="0">
                <a:solidFill>
                  <a:schemeClr val="bg1"/>
                </a:solidFill>
                <a:latin typeface="Gill Sans MT" panose="020B0502020104020203" pitchFamily="34" charset="0"/>
              </a:rPr>
              <a:t>Right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Engine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Fire </a:t>
            </a:r>
            <a:r>
              <a:rPr lang="en-US" sz="2000" u="sng" dirty="0">
                <a:solidFill>
                  <a:schemeClr val="bg1"/>
                </a:solidFill>
                <a:latin typeface="Gill Sans MT" panose="020B0502020104020203" pitchFamily="34" charset="0"/>
              </a:rPr>
              <a:t>Main</a:t>
            </a: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 Engine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Gill Sans MT" panose="020B0502020104020203" pitchFamily="34" charset="0"/>
              </a:rPr>
              <a:t>Do </a:t>
            </a:r>
            <a:r>
              <a:rPr lang="en-US" sz="2000" u="sng" dirty="0">
                <a:solidFill>
                  <a:schemeClr val="bg1"/>
                </a:solidFill>
                <a:latin typeface="Gill Sans MT" panose="020B0502020104020203" pitchFamily="34" charset="0"/>
              </a:rPr>
              <a:t>Nothing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82563CC9-7451-4C96-A776-0143432DE71B}"/>
              </a:ext>
            </a:extLst>
          </p:cNvPr>
          <p:cNvSpPr txBox="1"/>
          <p:nvPr/>
        </p:nvSpPr>
        <p:spPr>
          <a:xfrm>
            <a:off x="4424199" y="4934512"/>
            <a:ext cx="23672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Gill Sans MT" panose="020B0502020104020203" pitchFamily="34" charset="0"/>
              </a:rPr>
              <a:t>-0.3 points each frame</a:t>
            </a:r>
            <a:endParaRPr lang="en-CA" dirty="0">
              <a:solidFill>
                <a:srgbClr val="FFFF00"/>
              </a:solidFill>
              <a:latin typeface="Gill Sans MT" panose="020B05020201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64D2A8-C8B3-4A35-99C3-37EF7751F5E4}"/>
              </a:ext>
            </a:extLst>
          </p:cNvPr>
          <p:cNvSpPr txBox="1"/>
          <p:nvPr/>
        </p:nvSpPr>
        <p:spPr>
          <a:xfrm>
            <a:off x="5890858" y="3954114"/>
            <a:ext cx="23672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Gill Sans MT" panose="020B0502020104020203" pitchFamily="34" charset="0"/>
              </a:rPr>
              <a:t>-0.03 points each frame</a:t>
            </a:r>
            <a:endParaRPr lang="en-CA" dirty="0">
              <a:solidFill>
                <a:srgbClr val="FFFF00"/>
              </a:solidFill>
              <a:latin typeface="Gill Sans MT" panose="020B05020201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3573501-7405-48D7-81A3-0195767AF0DC}"/>
              </a:ext>
            </a:extLst>
          </p:cNvPr>
          <p:cNvSpPr txBox="1"/>
          <p:nvPr/>
        </p:nvSpPr>
        <p:spPr>
          <a:xfrm>
            <a:off x="3171376" y="3943235"/>
            <a:ext cx="23672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>
                <a:solidFill>
                  <a:srgbClr val="FFFF00"/>
                </a:solidFill>
                <a:latin typeface="Gill Sans MT" panose="020B0502020104020203" pitchFamily="34" charset="0"/>
              </a:rPr>
              <a:t>-0.03 points each frame</a:t>
            </a:r>
            <a:endParaRPr lang="en-CA" dirty="0">
              <a:solidFill>
                <a:srgbClr val="FFFF00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48E59F6-1FF3-4CAC-B6E4-DB18854F5F66}"/>
              </a:ext>
            </a:extLst>
          </p:cNvPr>
          <p:cNvGrpSpPr/>
          <p:nvPr/>
        </p:nvGrpSpPr>
        <p:grpSpPr>
          <a:xfrm>
            <a:off x="579591" y="2961255"/>
            <a:ext cx="1841568" cy="1837553"/>
            <a:chOff x="506778" y="2872670"/>
            <a:chExt cx="1334624" cy="1522431"/>
          </a:xfrm>
        </p:grpSpPr>
        <p:cxnSp>
          <p:nvCxnSpPr>
            <p:cNvPr id="2056" name="Straight Arrow Connector 2055">
              <a:extLst>
                <a:ext uri="{FF2B5EF4-FFF2-40B4-BE49-F238E27FC236}">
                  <a16:creationId xmlns:a16="http://schemas.microsoft.com/office/drawing/2014/main" id="{AD6DA959-9421-4B95-84DE-A0BFDC67DB8E}"/>
                </a:ext>
              </a:extLst>
            </p:cNvPr>
            <p:cNvCxnSpPr>
              <a:cxnSpLocks/>
              <a:stCxn id="2054" idx="0"/>
            </p:cNvCxnSpPr>
            <p:nvPr/>
          </p:nvCxnSpPr>
          <p:spPr>
            <a:xfrm flipV="1">
              <a:off x="1174090" y="2962974"/>
              <a:ext cx="0" cy="4660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1273E1C-F9A3-47AE-AB19-00504626E15A}"/>
                </a:ext>
              </a:extLst>
            </p:cNvPr>
            <p:cNvCxnSpPr>
              <a:cxnSpLocks/>
              <a:stCxn id="2054" idx="2"/>
            </p:cNvCxnSpPr>
            <p:nvPr/>
          </p:nvCxnSpPr>
          <p:spPr>
            <a:xfrm flipH="1">
              <a:off x="1174089" y="3850640"/>
              <a:ext cx="1" cy="468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6F783FA-79C8-4EC4-B731-0D152A0D74C9}"/>
                </a:ext>
              </a:extLst>
            </p:cNvPr>
            <p:cNvCxnSpPr>
              <a:cxnSpLocks/>
            </p:cNvCxnSpPr>
            <p:nvPr/>
          </p:nvCxnSpPr>
          <p:spPr>
            <a:xfrm rot="5400000" flipH="1">
              <a:off x="740777" y="3405097"/>
              <a:ext cx="1" cy="468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6F1D72C-2189-4CD7-ADBF-C62A2DF2F6D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607401" y="3405097"/>
              <a:ext cx="1" cy="468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4" name="Rectangle 2053">
              <a:extLst>
                <a:ext uri="{FF2B5EF4-FFF2-40B4-BE49-F238E27FC236}">
                  <a16:creationId xmlns:a16="http://schemas.microsoft.com/office/drawing/2014/main" id="{6131DAFF-FF21-4C52-AD43-820CFFA1283C}"/>
                </a:ext>
              </a:extLst>
            </p:cNvPr>
            <p:cNvSpPr/>
            <p:nvPr/>
          </p:nvSpPr>
          <p:spPr>
            <a:xfrm>
              <a:off x="974778" y="3429000"/>
              <a:ext cx="398623" cy="4216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148E57A-D42B-40CA-BE97-5530A4791ED8}"/>
                </a:ext>
              </a:extLst>
            </p:cNvPr>
            <p:cNvSpPr/>
            <p:nvPr/>
          </p:nvSpPr>
          <p:spPr>
            <a:xfrm flipV="1">
              <a:off x="854990" y="4215015"/>
              <a:ext cx="615338" cy="180086"/>
            </a:xfrm>
            <a:custGeom>
              <a:avLst/>
              <a:gdLst>
                <a:gd name="connsiteX0" fmla="*/ 0 w 426720"/>
                <a:gd name="connsiteY0" fmla="*/ 233686 h 233686"/>
                <a:gd name="connsiteX1" fmla="*/ 205740 w 426720"/>
                <a:gd name="connsiteY1" fmla="*/ 6 h 233686"/>
                <a:gd name="connsiteX2" fmla="*/ 426720 w 426720"/>
                <a:gd name="connsiteY2" fmla="*/ 226066 h 23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6720" h="233686">
                  <a:moveTo>
                    <a:pt x="0" y="233686"/>
                  </a:moveTo>
                  <a:cubicBezTo>
                    <a:pt x="67310" y="117481"/>
                    <a:pt x="134620" y="1276"/>
                    <a:pt x="205740" y="6"/>
                  </a:cubicBezTo>
                  <a:cubicBezTo>
                    <a:pt x="276860" y="-1264"/>
                    <a:pt x="386080" y="180346"/>
                    <a:pt x="426720" y="22606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548F86-2B09-40EB-8343-8ECB4A80BEF1}"/>
                </a:ext>
              </a:extLst>
            </p:cNvPr>
            <p:cNvSpPr/>
            <p:nvPr/>
          </p:nvSpPr>
          <p:spPr>
            <a:xfrm rot="10800000" flipH="1" flipV="1">
              <a:off x="854990" y="2872670"/>
              <a:ext cx="615338" cy="180086"/>
            </a:xfrm>
            <a:custGeom>
              <a:avLst/>
              <a:gdLst>
                <a:gd name="connsiteX0" fmla="*/ 0 w 426720"/>
                <a:gd name="connsiteY0" fmla="*/ 233686 h 233686"/>
                <a:gd name="connsiteX1" fmla="*/ 205740 w 426720"/>
                <a:gd name="connsiteY1" fmla="*/ 6 h 233686"/>
                <a:gd name="connsiteX2" fmla="*/ 426720 w 426720"/>
                <a:gd name="connsiteY2" fmla="*/ 226066 h 233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6720" h="233686">
                  <a:moveTo>
                    <a:pt x="0" y="233686"/>
                  </a:moveTo>
                  <a:cubicBezTo>
                    <a:pt x="67310" y="117481"/>
                    <a:pt x="134620" y="1276"/>
                    <a:pt x="205740" y="6"/>
                  </a:cubicBezTo>
                  <a:cubicBezTo>
                    <a:pt x="276860" y="-1264"/>
                    <a:pt x="386080" y="180346"/>
                    <a:pt x="426720" y="22606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414447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BF6BD-874C-4E2E-9CAF-89087F97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</a:t>
            </a:r>
            <a:endParaRPr lang="en-CA" dirty="0"/>
          </a:p>
        </p:txBody>
      </p:sp>
      <p:pic>
        <p:nvPicPr>
          <p:cNvPr id="3" name="Picture 6" descr="Image result for lunar lander openai">
            <a:extLst>
              <a:ext uri="{FF2B5EF4-FFF2-40B4-BE49-F238E27FC236}">
                <a16:creationId xmlns:a16="http://schemas.microsoft.com/office/drawing/2014/main" id="{229C570B-EDF2-495A-ADFC-DB55B22740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7" r="24962"/>
          <a:stretch/>
        </p:blipFill>
        <p:spPr bwMode="auto">
          <a:xfrm>
            <a:off x="838200" y="1850181"/>
            <a:ext cx="4973696" cy="428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CA21545-7026-4FE3-99DA-B447BF093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331624"/>
              </p:ext>
            </p:extLst>
          </p:nvPr>
        </p:nvGraphicFramePr>
        <p:xfrm>
          <a:off x="6096000" y="2285321"/>
          <a:ext cx="5844363" cy="341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680">
                  <a:extLst>
                    <a:ext uri="{9D8B030D-6E8A-4147-A177-3AD203B41FA5}">
                      <a16:colId xmlns:a16="http://schemas.microsoft.com/office/drawing/2014/main" val="2312964979"/>
                    </a:ext>
                  </a:extLst>
                </a:gridCol>
                <a:gridCol w="2968683">
                  <a:extLst>
                    <a:ext uri="{9D8B030D-6E8A-4147-A177-3AD203B41FA5}">
                      <a16:colId xmlns:a16="http://schemas.microsoft.com/office/drawing/2014/main" val="3704332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Crash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– 100 points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013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Come to Rest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+ 100 points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556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Leg Contact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+ 10 points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698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Zero Speed Touchdown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+ (100 </a:t>
                      </a:r>
                      <a:r>
                        <a:rPr lang="en-US" sz="2200" dirty="0">
                          <a:latin typeface="Gill Sans MT" panose="020B0502020104020203" pitchFamily="34" charset="0"/>
                        </a:rPr>
                        <a:t>– </a:t>
                      </a:r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140) points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3655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Solved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+ 200 points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175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Firing Main Engine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Gill Sans MT" panose="020B0502020104020203" pitchFamily="34" charset="0"/>
                        </a:rPr>
                        <a:t>– 0.3 points per frame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642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Firing Side Engine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dirty="0">
                          <a:latin typeface="Gill Sans MT" panose="020B0502020104020203" pitchFamily="34" charset="0"/>
                        </a:rPr>
                        <a:t>– 0.03 points per frame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15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Fuel Supply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Unlimited</a:t>
                      </a:r>
                      <a:endParaRPr lang="en-CA" sz="22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587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338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C111-7B73-477C-85B6-3C17B01B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Algorithm </a:t>
            </a:r>
            <a:endParaRPr lang="en-CA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CC3FFD5-4235-4C5C-93B2-EA7505451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7216" y="160740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494CC-5D29-4CBF-BC14-4080D0232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45" y="1585988"/>
            <a:ext cx="10388755" cy="4783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A3D13-3095-4060-ADB7-D37F83628FE5}"/>
              </a:ext>
            </a:extLst>
          </p:cNvPr>
          <p:cNvSpPr txBox="1"/>
          <p:nvPr/>
        </p:nvSpPr>
        <p:spPr>
          <a:xfrm>
            <a:off x="3817171" y="6400802"/>
            <a:ext cx="455765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Gill Sans MT" panose="020B0502020104020203" pitchFamily="34" charset="0"/>
              </a:rPr>
              <a:t>Information retrieved from </a:t>
            </a:r>
            <a:r>
              <a:rPr lang="en-CA" sz="1050" dirty="0">
                <a:latin typeface="Gill Sans MT" panose="020B0502020104020203" pitchFamily="34" charset="0"/>
                <a:hlinkClick r:id="rId3"/>
              </a:rPr>
              <a:t>https://en.wikipedia.org/wiki/Reinforcement_learning</a:t>
            </a:r>
            <a:endParaRPr lang="en-CA" sz="1050" dirty="0">
              <a:latin typeface="Gill Sans MT" panose="020B05020201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C24265-9EC0-457B-B65E-C32028F9CBF3}"/>
              </a:ext>
            </a:extLst>
          </p:cNvPr>
          <p:cNvSpPr/>
          <p:nvPr/>
        </p:nvSpPr>
        <p:spPr>
          <a:xfrm>
            <a:off x="7980680" y="2365248"/>
            <a:ext cx="1071880" cy="17851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165A0-EC75-49D3-87BE-82B2BE9C7431}"/>
              </a:ext>
            </a:extLst>
          </p:cNvPr>
          <p:cNvSpPr/>
          <p:nvPr/>
        </p:nvSpPr>
        <p:spPr>
          <a:xfrm>
            <a:off x="9052560" y="3864864"/>
            <a:ext cx="987552" cy="285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E83A9D-7E2C-426E-B5ED-F7CA437D2908}"/>
              </a:ext>
            </a:extLst>
          </p:cNvPr>
          <p:cNvSpPr/>
          <p:nvPr/>
        </p:nvSpPr>
        <p:spPr>
          <a:xfrm>
            <a:off x="1059180" y="3864864"/>
            <a:ext cx="5265420" cy="28549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621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B700-2CD9-4464-B9F4-FB740084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– DQN 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B13D6-A1DD-44F7-8DB9-830FDD996490}"/>
              </a:ext>
            </a:extLst>
          </p:cNvPr>
          <p:cNvSpPr txBox="1"/>
          <p:nvPr/>
        </p:nvSpPr>
        <p:spPr>
          <a:xfrm>
            <a:off x="5197737" y="1817605"/>
            <a:ext cx="1796527" cy="646331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Gill Sans MT" panose="020B0502020104020203" pitchFamily="34" charset="0"/>
              </a:rPr>
              <a:t>DQN</a:t>
            </a:r>
            <a:endParaRPr lang="en-CA" sz="3600" dirty="0">
              <a:latin typeface="Gill Sans MT" panose="020B05020201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C4C72D-CE25-44BF-9BEB-0D0C31CD8DA1}"/>
              </a:ext>
            </a:extLst>
          </p:cNvPr>
          <p:cNvSpPr txBox="1"/>
          <p:nvPr/>
        </p:nvSpPr>
        <p:spPr>
          <a:xfrm>
            <a:off x="1945343" y="3046367"/>
            <a:ext cx="2400748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ill Sans MT" panose="020B0502020104020203" pitchFamily="34" charset="0"/>
              </a:rPr>
              <a:t>Q-Learning</a:t>
            </a:r>
            <a:endParaRPr lang="en-CA" sz="2800" dirty="0">
              <a:latin typeface="Gill Sans MT" panose="020B05020201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C42D0-F3EF-4AE5-BBB2-FEBC045E4D01}"/>
              </a:ext>
            </a:extLst>
          </p:cNvPr>
          <p:cNvSpPr txBox="1"/>
          <p:nvPr/>
        </p:nvSpPr>
        <p:spPr>
          <a:xfrm>
            <a:off x="7107218" y="3046367"/>
            <a:ext cx="3747247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latin typeface="Gill Sans MT" panose="020B0502020104020203" pitchFamily="34" charset="0"/>
              </a:rPr>
              <a:t>Deep Neural Network</a:t>
            </a:r>
            <a:endParaRPr lang="en-CA" sz="2800" dirty="0">
              <a:latin typeface="Gill Sans MT" panose="020B0502020104020203" pitchFamily="34" charset="0"/>
            </a:endParaRPr>
          </a:p>
        </p:txBody>
      </p:sp>
      <p:pic>
        <p:nvPicPr>
          <p:cNvPr id="5122" name="Picture 2" descr="Image result for keras">
            <a:extLst>
              <a:ext uri="{FF2B5EF4-FFF2-40B4-BE49-F238E27FC236}">
                <a16:creationId xmlns:a16="http://schemas.microsoft.com/office/drawing/2014/main" id="{CE4E8DC8-2097-4436-A071-D352F82A5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466" y="4333101"/>
            <a:ext cx="2348754" cy="68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q learning equation">
            <a:extLst>
              <a:ext uri="{FF2B5EF4-FFF2-40B4-BE49-F238E27FC236}">
                <a16:creationId xmlns:a16="http://schemas.microsoft.com/office/drawing/2014/main" id="{134C051E-2234-427B-A8B2-E24536F59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58" y="4262484"/>
            <a:ext cx="650583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3D066D-0769-473D-A3B2-53D949978A80}"/>
              </a:ext>
            </a:extLst>
          </p:cNvPr>
          <p:cNvCxnSpPr>
            <a:cxnSpLocks/>
            <a:stCxn id="5" idx="2"/>
            <a:endCxn id="5122" idx="0"/>
          </p:cNvCxnSpPr>
          <p:nvPr/>
        </p:nvCxnSpPr>
        <p:spPr>
          <a:xfrm>
            <a:off x="8980842" y="3569587"/>
            <a:ext cx="1" cy="7635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DB7A25-F0E8-4879-9222-FC34BA66BADF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3145717" y="3569587"/>
            <a:ext cx="0" cy="6928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5682FD-FB45-4843-9C97-754B3D286E23}"/>
              </a:ext>
            </a:extLst>
          </p:cNvPr>
          <p:cNvCxnSpPr>
            <a:stCxn id="4" idx="0"/>
            <a:endCxn id="3" idx="1"/>
          </p:cNvCxnSpPr>
          <p:nvPr/>
        </p:nvCxnSpPr>
        <p:spPr>
          <a:xfrm flipV="1">
            <a:off x="3145717" y="2140771"/>
            <a:ext cx="2052020" cy="9055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5F2E39-C489-41D6-9280-087B50FF552D}"/>
              </a:ext>
            </a:extLst>
          </p:cNvPr>
          <p:cNvCxnSpPr>
            <a:cxnSpLocks/>
            <a:stCxn id="5" idx="0"/>
            <a:endCxn id="3" idx="3"/>
          </p:cNvCxnSpPr>
          <p:nvPr/>
        </p:nvCxnSpPr>
        <p:spPr>
          <a:xfrm flipH="1" flipV="1">
            <a:off x="6994264" y="2140771"/>
            <a:ext cx="1986578" cy="90559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232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491</Words>
  <Application>Microsoft Office PowerPoint</Application>
  <PresentationFormat>Widescreen</PresentationFormat>
  <Paragraphs>127</Paragraphs>
  <Slides>22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Gill Sans MT</vt:lpstr>
      <vt:lpstr>Segoe UI Light</vt:lpstr>
      <vt:lpstr>Office Theme</vt:lpstr>
      <vt:lpstr>Safe Landings In Deep Space Using RL Techniques</vt:lpstr>
      <vt:lpstr>THE TEAM</vt:lpstr>
      <vt:lpstr>AGENDA</vt:lpstr>
      <vt:lpstr>Problem Statement</vt:lpstr>
      <vt:lpstr>Problem Statement</vt:lpstr>
      <vt:lpstr>Action Space</vt:lpstr>
      <vt:lpstr>Reward</vt:lpstr>
      <vt:lpstr>Solution – Algorithm </vt:lpstr>
      <vt:lpstr>Solution – DQN </vt:lpstr>
      <vt:lpstr>Solution – Network </vt:lpstr>
      <vt:lpstr>Solution – Parameters </vt:lpstr>
      <vt:lpstr>Solution – Training </vt:lpstr>
      <vt:lpstr>Solution – Training </vt:lpstr>
      <vt:lpstr>Solution – Training </vt:lpstr>
      <vt:lpstr>Solution – Training </vt:lpstr>
      <vt:lpstr>Solution – Outcome</vt:lpstr>
      <vt:lpstr>Key Outcomes</vt:lpstr>
      <vt:lpstr>Test Results</vt:lpstr>
      <vt:lpstr>Thank You</vt:lpstr>
      <vt:lpstr>Appendix – Next Steps</vt:lpstr>
      <vt:lpstr>Appendix – Keras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Nisarg</dc:creator>
  <cp:lastModifiedBy>Nisarg</cp:lastModifiedBy>
  <cp:revision>6</cp:revision>
  <dcterms:created xsi:type="dcterms:W3CDTF">2019-12-14T01:58:31Z</dcterms:created>
  <dcterms:modified xsi:type="dcterms:W3CDTF">2019-12-14T04:00:56Z</dcterms:modified>
</cp:coreProperties>
</file>